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452" r:id="rId3"/>
    <p:sldId id="453" r:id="rId4"/>
    <p:sldId id="444" r:id="rId5"/>
    <p:sldId id="454" r:id="rId6"/>
    <p:sldId id="455" r:id="rId7"/>
    <p:sldId id="441" r:id="rId8"/>
    <p:sldId id="456" r:id="rId9"/>
    <p:sldId id="457" r:id="rId10"/>
    <p:sldId id="458" r:id="rId11"/>
    <p:sldId id="459" r:id="rId12"/>
    <p:sldId id="438" r:id="rId13"/>
    <p:sldId id="437" r:id="rId14"/>
    <p:sldId id="462" r:id="rId15"/>
    <p:sldId id="439" r:id="rId16"/>
    <p:sldId id="447" r:id="rId17"/>
    <p:sldId id="448" r:id="rId18"/>
    <p:sldId id="451" r:id="rId19"/>
    <p:sldId id="450" r:id="rId20"/>
    <p:sldId id="464" r:id="rId21"/>
    <p:sldId id="46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FF00"/>
    <a:srgbClr val="FF9933"/>
    <a:srgbClr val="FF6600"/>
    <a:srgbClr val="7E8993"/>
    <a:srgbClr val="FBFDFF"/>
    <a:srgbClr val="EFF9FF"/>
    <a:srgbClr val="4C597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0444" autoAdjust="0"/>
  </p:normalViewPr>
  <p:slideViewPr>
    <p:cSldViewPr>
      <p:cViewPr varScale="1">
        <p:scale>
          <a:sx n="109" d="100"/>
          <a:sy n="109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s.local\dfs$\Osak\Energeetikaosakond\Oma\Taastuvenergia\toetused2011\Ando\tasuvusarvutuse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Kisel\Local%20Settings\Temporary%20Internet%20Files\Content.Outlook\1EHPZ9HN\EST%20energiasektor%20lihtsustatud%20mudel%2003%20(EK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s.local\dfs$\profiilid\ekisel\My%20Documents\Elekter\Taastuv\taastuvate%20m&#245;ju%20el%20hinnale%2012%2002%20200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s.local\dfs$\Osak\Energeetikaosakond\Oma\Taastuvenergia\toetused2011\Ando\tasuvusarvutuse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s.local\dfs$\profiilid\ekisel\My%20Documents\Elekter\Andmed\NORDPOOL_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dirty="0"/>
              <a:t>Projektide valmidus turuletulekuks</a:t>
            </a:r>
            <a:r>
              <a:rPr lang="et-EE" dirty="0" smtClean="0"/>
              <a:t>, praegune </a:t>
            </a:r>
            <a:r>
              <a:rPr lang="et-EE" dirty="0"/>
              <a:t>toetus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'toetuse kulu arvutus'!$B$143</c:f>
              <c:strCache>
                <c:ptCount val="1"/>
                <c:pt idx="0">
                  <c:v>Projektide valmidus turuletulekuks,praegune toetus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'toetuse kulu arvutus'!$D$3:$Q$3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'toetuse kulu arvutus'!$D$143:$Q$143</c:f>
              <c:numCache>
                <c:formatCode>0.00</c:formatCode>
                <c:ptCount val="14"/>
                <c:pt idx="0">
                  <c:v>0.14000000000000001</c:v>
                </c:pt>
                <c:pt idx="1">
                  <c:v>0.19</c:v>
                </c:pt>
                <c:pt idx="2">
                  <c:v>0.39000000000000057</c:v>
                </c:pt>
                <c:pt idx="3">
                  <c:v>0.81</c:v>
                </c:pt>
                <c:pt idx="4">
                  <c:v>0.61000000000000065</c:v>
                </c:pt>
                <c:pt idx="5">
                  <c:v>1.0032558863453342</c:v>
                </c:pt>
                <c:pt idx="6">
                  <c:v>1.1169768240850062</c:v>
                </c:pt>
                <c:pt idx="7">
                  <c:v>1.2801852557836173</c:v>
                </c:pt>
                <c:pt idx="8">
                  <c:v>1.3785786832245535</c:v>
                </c:pt>
                <c:pt idx="9">
                  <c:v>1.3561221719186396</c:v>
                </c:pt>
                <c:pt idx="10">
                  <c:v>1.5062036326954773</c:v>
                </c:pt>
                <c:pt idx="11">
                  <c:v>1.5646874595158911</c:v>
                </c:pt>
                <c:pt idx="12">
                  <c:v>1.5446075612200318</c:v>
                </c:pt>
                <c:pt idx="13">
                  <c:v>1.6735634313173777</c:v>
                </c:pt>
              </c:numCache>
            </c:numRef>
          </c:val>
        </c:ser>
        <c:marker val="1"/>
        <c:axId val="41425152"/>
        <c:axId val="43876736"/>
      </c:lineChart>
      <c:catAx>
        <c:axId val="41425152"/>
        <c:scaling>
          <c:orientation val="minMax"/>
        </c:scaling>
        <c:axPos val="b"/>
        <c:numFmt formatCode="General" sourceLinked="1"/>
        <c:tickLblPos val="nextTo"/>
        <c:crossAx val="43876736"/>
        <c:crosses val="autoZero"/>
        <c:auto val="1"/>
        <c:lblAlgn val="ctr"/>
        <c:lblOffset val="100"/>
      </c:catAx>
      <c:valAx>
        <c:axId val="43876736"/>
        <c:scaling>
          <c:orientation val="minMax"/>
        </c:scaling>
        <c:axPos val="l"/>
        <c:majorGridlines/>
        <c:numFmt formatCode="0.00" sourceLinked="1"/>
        <c:tickLblPos val="nextTo"/>
        <c:crossAx val="414251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Taastuvate</a:t>
            </a:r>
            <a:r>
              <a:rPr lang="en-US" sz="2000" dirty="0"/>
              <a:t> </a:t>
            </a:r>
            <a:r>
              <a:rPr lang="en-US" sz="2000" dirty="0" err="1"/>
              <a:t>energiaallikate</a:t>
            </a:r>
            <a:r>
              <a:rPr lang="en-US" sz="2000" dirty="0"/>
              <a:t> </a:t>
            </a:r>
            <a:r>
              <a:rPr lang="en-US" sz="2000" dirty="0" err="1"/>
              <a:t>osakaalu</a:t>
            </a:r>
            <a:r>
              <a:rPr lang="en-US" sz="2000" dirty="0"/>
              <a:t> </a:t>
            </a:r>
            <a:r>
              <a:rPr lang="en-US" sz="2000" dirty="0" err="1"/>
              <a:t>miinimumnõue</a:t>
            </a:r>
            <a:r>
              <a:rPr lang="en-US" sz="2000" dirty="0"/>
              <a:t> ja </a:t>
            </a:r>
            <a:r>
              <a:rPr lang="en-US" sz="2000" dirty="0" err="1"/>
              <a:t>oodatavad</a:t>
            </a:r>
            <a:r>
              <a:rPr lang="en-US" sz="2000" dirty="0"/>
              <a:t> </a:t>
            </a:r>
            <a:r>
              <a:rPr lang="en-US" sz="2000" dirty="0" err="1" smtClean="0"/>
              <a:t>muutused</a:t>
            </a:r>
            <a:r>
              <a:rPr lang="et-EE" sz="2000" dirty="0" smtClean="0"/>
              <a:t> ilma meretuuleparkideta</a:t>
            </a:r>
            <a:endParaRPr lang="en-US" sz="2000" dirty="0"/>
          </a:p>
        </c:rich>
      </c:tx>
      <c:layout>
        <c:manualLayout>
          <c:xMode val="edge"/>
          <c:yMode val="edge"/>
          <c:x val="0.16687458130913468"/>
          <c:y val="4.1730282072062943E-3"/>
        </c:manualLayout>
      </c:layout>
    </c:title>
    <c:plotArea>
      <c:layout>
        <c:manualLayout>
          <c:layoutTarget val="inner"/>
          <c:xMode val="edge"/>
          <c:yMode val="edge"/>
          <c:x val="6.445117466667831E-2"/>
          <c:y val="0.16087549474617399"/>
          <c:w val="0.71716536624629112"/>
          <c:h val="0.77552574815906261"/>
        </c:manualLayout>
      </c:layout>
      <c:lineChart>
        <c:grouping val="standard"/>
        <c:ser>
          <c:idx val="0"/>
          <c:order val="0"/>
          <c:tx>
            <c:strRef>
              <c:f>NREAP!$A$8</c:f>
              <c:strCache>
                <c:ptCount val="1"/>
                <c:pt idx="0">
                  <c:v>Share of renewable energies, %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NREAP!$B$5:$Q$5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NREAP!$B$8:$Q$8</c:f>
              <c:numCache>
                <c:formatCode>0.0%</c:formatCode>
                <c:ptCount val="16"/>
                <c:pt idx="0">
                  <c:v>0.16612534933339021</c:v>
                </c:pt>
                <c:pt idx="1">
                  <c:v>0.15033751664641559</c:v>
                </c:pt>
                <c:pt idx="2">
                  <c:v>0.15979675705963181</c:v>
                </c:pt>
                <c:pt idx="3">
                  <c:v>0.17916038039163354</c:v>
                </c:pt>
                <c:pt idx="4">
                  <c:v>0.19488440680102123</c:v>
                </c:pt>
                <c:pt idx="5">
                  <c:v>0.20852898853935226</c:v>
                </c:pt>
                <c:pt idx="6">
                  <c:v>0.21643004587795564</c:v>
                </c:pt>
                <c:pt idx="7">
                  <c:v>0.2233586206526946</c:v>
                </c:pt>
                <c:pt idx="8">
                  <c:v>0.23568638177954634</c:v>
                </c:pt>
                <c:pt idx="9">
                  <c:v>0.24170668144698523</c:v>
                </c:pt>
                <c:pt idx="10">
                  <c:v>0.2488423899373704</c:v>
                </c:pt>
                <c:pt idx="11">
                  <c:v>0.25252757023775402</c:v>
                </c:pt>
                <c:pt idx="12">
                  <c:v>0.2542063142332468</c:v>
                </c:pt>
                <c:pt idx="13">
                  <c:v>0.25592205929967238</c:v>
                </c:pt>
                <c:pt idx="14">
                  <c:v>0.25767434322127786</c:v>
                </c:pt>
                <c:pt idx="15">
                  <c:v>0.25946270444141828</c:v>
                </c:pt>
              </c:numCache>
            </c:numRef>
          </c:val>
        </c:ser>
        <c:ser>
          <c:idx val="1"/>
          <c:order val="1"/>
          <c:tx>
            <c:strRef>
              <c:f>NREAP!$A$9</c:f>
              <c:strCache>
                <c:ptCount val="1"/>
                <c:pt idx="0">
                  <c:v>Minimum value for the indicative trajectory pursuant to Annex I B of the Directive, %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NREAP!$B$5:$Q$5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NREAP!$B$9:$Q$9</c:f>
              <c:numCache>
                <c:formatCode>0.00%</c:formatCode>
                <c:ptCount val="16"/>
                <c:pt idx="0">
                  <c:v>0.18000000000000024</c:v>
                </c:pt>
                <c:pt idx="1">
                  <c:v>0.18000000000000024</c:v>
                </c:pt>
                <c:pt idx="6">
                  <c:v>0.19400000000000009</c:v>
                </c:pt>
                <c:pt idx="7">
                  <c:v>0.19400000000000009</c:v>
                </c:pt>
                <c:pt idx="8">
                  <c:v>0.20100000000000001</c:v>
                </c:pt>
                <c:pt idx="9">
                  <c:v>0.20100000000000001</c:v>
                </c:pt>
                <c:pt idx="10">
                  <c:v>0.21150000000000024</c:v>
                </c:pt>
                <c:pt idx="11">
                  <c:v>0.21150000000000024</c:v>
                </c:pt>
                <c:pt idx="12">
                  <c:v>0.22550000000000009</c:v>
                </c:pt>
                <c:pt idx="13">
                  <c:v>0.22550000000000009</c:v>
                </c:pt>
                <c:pt idx="14">
                  <c:v>0.22550000000000009</c:v>
                </c:pt>
                <c:pt idx="15">
                  <c:v>0.25</c:v>
                </c:pt>
              </c:numCache>
            </c:numRef>
          </c:val>
        </c:ser>
        <c:marker val="1"/>
        <c:axId val="41511936"/>
        <c:axId val="41730816"/>
      </c:lineChart>
      <c:catAx>
        <c:axId val="41511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t-EE"/>
          </a:p>
        </c:txPr>
        <c:crossAx val="41730816"/>
        <c:crosses val="autoZero"/>
        <c:auto val="1"/>
        <c:lblAlgn val="ctr"/>
        <c:lblOffset val="100"/>
      </c:catAx>
      <c:valAx>
        <c:axId val="4173081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 b="1"/>
            </a:pPr>
            <a:endParaRPr lang="et-EE"/>
          </a:p>
        </c:txPr>
        <c:crossAx val="4151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05185678147505"/>
          <c:y val="0.26596433835241395"/>
          <c:w val="0.19939342018135967"/>
          <c:h val="0.53066658211081952"/>
        </c:manualLayout>
      </c:layout>
      <c:txPr>
        <a:bodyPr/>
        <a:lstStyle/>
        <a:p>
          <a:pPr>
            <a:defRPr sz="1600" b="1"/>
          </a:pPr>
          <a:endParaRPr lang="et-E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n-US"/>
              <a:t>Tuuleel</a:t>
            </a:r>
            <a:r>
              <a:rPr lang="et-EE"/>
              <a:t>e</a:t>
            </a:r>
            <a:r>
              <a:rPr lang="en-US"/>
              <a:t>ktri osakaal </a:t>
            </a:r>
            <a:r>
              <a:rPr lang="et-EE"/>
              <a:t>elektritarbimises </a:t>
            </a:r>
            <a:r>
              <a:rPr lang="en-US"/>
              <a:t>EL riikides 2010 aastal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dPt>
            <c:idx val="8"/>
            <c:spPr>
              <a:solidFill>
                <a:srgbClr val="92D050"/>
              </a:solidFill>
            </c:spPr>
          </c:dPt>
          <c:cat>
            <c:strRef>
              <c:f>Sheet2!$B$3:$B$29</c:f>
              <c:strCache>
                <c:ptCount val="27"/>
                <c:pt idx="0">
                  <c:v>Taani</c:v>
                </c:pt>
                <c:pt idx="1">
                  <c:v>Portugal</c:v>
                </c:pt>
                <c:pt idx="2">
                  <c:v>Hispaania</c:v>
                </c:pt>
                <c:pt idx="3">
                  <c:v>Iirimaa</c:v>
                </c:pt>
                <c:pt idx="4">
                  <c:v>Saksamaa</c:v>
                </c:pt>
                <c:pt idx="5">
                  <c:v>Kreeka</c:v>
                </c:pt>
                <c:pt idx="6">
                  <c:v>Holland</c:v>
                </c:pt>
                <c:pt idx="7">
                  <c:v>Suurbritannia</c:v>
                </c:pt>
                <c:pt idx="8">
                  <c:v>Eesti</c:v>
                </c:pt>
                <c:pt idx="9">
                  <c:v>Rootsi</c:v>
                </c:pt>
                <c:pt idx="10">
                  <c:v>Itaalia</c:v>
                </c:pt>
                <c:pt idx="11">
                  <c:v>Austria</c:v>
                </c:pt>
                <c:pt idx="12">
                  <c:v>Leedu</c:v>
                </c:pt>
                <c:pt idx="13">
                  <c:v>Belgia</c:v>
                </c:pt>
                <c:pt idx="14">
                  <c:v>Prantsusmaa</c:v>
                </c:pt>
                <c:pt idx="15">
                  <c:v>Bulgaaria</c:v>
                </c:pt>
                <c:pt idx="16">
                  <c:v>Rumeenia</c:v>
                </c:pt>
                <c:pt idx="17">
                  <c:v>Poola</c:v>
                </c:pt>
                <c:pt idx="18">
                  <c:v>Ungari</c:v>
                </c:pt>
                <c:pt idx="19">
                  <c:v>Luksemburg</c:v>
                </c:pt>
                <c:pt idx="20">
                  <c:v>Läti</c:v>
                </c:pt>
                <c:pt idx="21">
                  <c:v>Tsehhi</c:v>
                </c:pt>
                <c:pt idx="22">
                  <c:v>Soome</c:v>
                </c:pt>
                <c:pt idx="23">
                  <c:v>Slovakkia</c:v>
                </c:pt>
                <c:pt idx="24">
                  <c:v>Sloveenia</c:v>
                </c:pt>
                <c:pt idx="25">
                  <c:v>Malta </c:v>
                </c:pt>
                <c:pt idx="26">
                  <c:v>Küpros</c:v>
                </c:pt>
              </c:strCache>
            </c:strRef>
          </c:cat>
          <c:val>
            <c:numRef>
              <c:f>Sheet2!$C$3:$C$29</c:f>
              <c:numCache>
                <c:formatCode>0.0%</c:formatCode>
                <c:ptCount val="27"/>
                <c:pt idx="0">
                  <c:v>0.25600000000000001</c:v>
                </c:pt>
                <c:pt idx="1">
                  <c:v>0.15500000000000017</c:v>
                </c:pt>
                <c:pt idx="2">
                  <c:v>0.15000000000000016</c:v>
                </c:pt>
                <c:pt idx="3">
                  <c:v>0.129</c:v>
                </c:pt>
                <c:pt idx="4">
                  <c:v>8.0000000000000043E-2</c:v>
                </c:pt>
                <c:pt idx="5">
                  <c:v>4.3000000000000003E-2</c:v>
                </c:pt>
                <c:pt idx="6">
                  <c:v>4.1000000000000002E-2</c:v>
                </c:pt>
                <c:pt idx="7">
                  <c:v>3.6999999999999998E-2</c:v>
                </c:pt>
                <c:pt idx="8">
                  <c:v>3.500000000000001E-2</c:v>
                </c:pt>
                <c:pt idx="9">
                  <c:v>3.2000000000000042E-2</c:v>
                </c:pt>
                <c:pt idx="10">
                  <c:v>3.2000000000000042E-2</c:v>
                </c:pt>
                <c:pt idx="11">
                  <c:v>2.8000000000000001E-2</c:v>
                </c:pt>
                <c:pt idx="12">
                  <c:v>2.7000000000000031E-2</c:v>
                </c:pt>
                <c:pt idx="13">
                  <c:v>2.3E-2</c:v>
                </c:pt>
                <c:pt idx="14">
                  <c:v>2.3E-2</c:v>
                </c:pt>
                <c:pt idx="15">
                  <c:v>2.1000000000000012E-2</c:v>
                </c:pt>
                <c:pt idx="16">
                  <c:v>1.7000000000000001E-2</c:v>
                </c:pt>
                <c:pt idx="17">
                  <c:v>1.6000000000000021E-2</c:v>
                </c:pt>
                <c:pt idx="18">
                  <c:v>1.4999999999999998E-2</c:v>
                </c:pt>
                <c:pt idx="19">
                  <c:v>1.0999999999999998E-2</c:v>
                </c:pt>
                <c:pt idx="20">
                  <c:v>9.0000000000000028E-3</c:v>
                </c:pt>
                <c:pt idx="21">
                  <c:v>6.0000000000000062E-3</c:v>
                </c:pt>
                <c:pt idx="22">
                  <c:v>5.0000000000000053E-3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</c:ser>
        <c:axId val="41900672"/>
        <c:axId val="41914752"/>
      </c:barChart>
      <c:catAx>
        <c:axId val="4190067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 b="0"/>
            </a:pPr>
            <a:endParaRPr lang="et-EE"/>
          </a:p>
        </c:txPr>
        <c:crossAx val="41914752"/>
        <c:crosses val="autoZero"/>
        <c:auto val="1"/>
        <c:lblAlgn val="ctr"/>
        <c:lblOffset val="100"/>
      </c:catAx>
      <c:valAx>
        <c:axId val="41914752"/>
        <c:scaling>
          <c:orientation val="minMax"/>
        </c:scaling>
        <c:axPos val="b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et-EE"/>
          </a:p>
        </c:txPr>
        <c:crossAx val="4190067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/>
              <a:t>Projekti investeeringu tasuvus (</a:t>
            </a:r>
            <a:r>
              <a:rPr lang="en-US"/>
              <a:t>IRR</a:t>
            </a:r>
            <a:r>
              <a:rPr lang="et-EE"/>
              <a:t>)</a:t>
            </a:r>
            <a:endParaRPr lang="en-US"/>
          </a:p>
        </c:rich>
      </c:tx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Kokkuvõte!$B$3</c:f>
              <c:strCache>
                <c:ptCount val="1"/>
                <c:pt idx="0">
                  <c:v>olemasolev toetusskeem, toetus 12 aastat</c:v>
                </c:pt>
              </c:strCache>
            </c:strRef>
          </c:tx>
          <c:cat>
            <c:strRef>
              <c:f>Kokkuvõte!$A$4:$A$8</c:f>
              <c:strCache>
                <c:ptCount val="5"/>
                <c:pt idx="0">
                  <c:v>tuulikupark</c:v>
                </c:pt>
                <c:pt idx="1">
                  <c:v>koostootmisjaam biomass 2 MW</c:v>
                </c:pt>
                <c:pt idx="2">
                  <c:v>koostootmisjaam biomass 10 MW</c:v>
                </c:pt>
                <c:pt idx="3">
                  <c:v>koostootmisjaam biomass 25 MW</c:v>
                </c:pt>
                <c:pt idx="4">
                  <c:v>gaasil koostootmisjaam (mootor) 2 MW</c:v>
                </c:pt>
              </c:strCache>
            </c:strRef>
          </c:cat>
          <c:val>
            <c:numRef>
              <c:f>Kokkuvõte!$B$4:$B$8</c:f>
              <c:numCache>
                <c:formatCode>0.0%</c:formatCode>
                <c:ptCount val="5"/>
                <c:pt idx="0">
                  <c:v>0.13568091926379736</c:v>
                </c:pt>
                <c:pt idx="1">
                  <c:v>0.10464689943110726</c:v>
                </c:pt>
                <c:pt idx="2">
                  <c:v>0.14162065451213696</c:v>
                </c:pt>
                <c:pt idx="3">
                  <c:v>0.16685082011990132</c:v>
                </c:pt>
                <c:pt idx="4">
                  <c:v>0.16394501735284092</c:v>
                </c:pt>
              </c:numCache>
            </c:numRef>
          </c:val>
        </c:ser>
        <c:ser>
          <c:idx val="2"/>
          <c:order val="1"/>
          <c:tx>
            <c:strRef>
              <c:f>Kokkuvõte!$E$3</c:f>
              <c:strCache>
                <c:ptCount val="1"/>
                <c:pt idx="0">
                  <c:v>uus toetusskeem, toetus 12 aastat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Kokkuvõte!$A$4:$A$8</c:f>
              <c:strCache>
                <c:ptCount val="5"/>
                <c:pt idx="0">
                  <c:v>tuulikupark</c:v>
                </c:pt>
                <c:pt idx="1">
                  <c:v>koostootmisjaam biomass 2 MW</c:v>
                </c:pt>
                <c:pt idx="2">
                  <c:v>koostootmisjaam biomass 10 MW</c:v>
                </c:pt>
                <c:pt idx="3">
                  <c:v>koostootmisjaam biomass 25 MW</c:v>
                </c:pt>
                <c:pt idx="4">
                  <c:v>gaasil koostootmisjaam (mootor) 2 MW</c:v>
                </c:pt>
              </c:strCache>
            </c:strRef>
          </c:cat>
          <c:val>
            <c:numRef>
              <c:f>Kokkuvõte!$E$4:$E$8</c:f>
              <c:numCache>
                <c:formatCode>0.0%</c:formatCode>
                <c:ptCount val="5"/>
                <c:pt idx="0">
                  <c:v>0.10149943030616161</c:v>
                </c:pt>
                <c:pt idx="1">
                  <c:v>6.8673371625907795E-2</c:v>
                </c:pt>
                <c:pt idx="2">
                  <c:v>9.2027833343259577E-2</c:v>
                </c:pt>
                <c:pt idx="3">
                  <c:v>0.11439381711422153</c:v>
                </c:pt>
                <c:pt idx="4">
                  <c:v>5.1102777658720532E-2</c:v>
                </c:pt>
              </c:numCache>
            </c:numRef>
          </c:val>
        </c:ser>
        <c:gapWidth val="75"/>
        <c:shape val="box"/>
        <c:axId val="41933824"/>
        <c:axId val="42439424"/>
        <c:axId val="0"/>
      </c:bar3DChart>
      <c:catAx>
        <c:axId val="41933824"/>
        <c:scaling>
          <c:orientation val="minMax"/>
        </c:scaling>
        <c:axPos val="b"/>
        <c:numFmt formatCode="General" sourceLinked="1"/>
        <c:majorTickMark val="none"/>
        <c:tickLblPos val="nextTo"/>
        <c:crossAx val="42439424"/>
        <c:crosses val="autoZero"/>
        <c:auto val="1"/>
        <c:lblAlgn val="ctr"/>
        <c:lblOffset val="100"/>
      </c:catAx>
      <c:valAx>
        <c:axId val="4243942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spPr>
          <a:ln w="9525">
            <a:noFill/>
          </a:ln>
        </c:spPr>
        <c:crossAx val="41933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t-EE"/>
              <a:t>Power market prices in Estonia and Finland </a:t>
            </a:r>
          </a:p>
        </c:rich>
      </c:tx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306101344364029"/>
          <c:y val="0.16271186440677973"/>
          <c:w val="0.65977249224405565"/>
          <c:h val="0.65593220338983182"/>
        </c:manualLayout>
      </c:layout>
      <c:lineChart>
        <c:grouping val="standard"/>
        <c:ser>
          <c:idx val="0"/>
          <c:order val="0"/>
          <c:tx>
            <c:v>NoPo Helsinki monthly average price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Sheet1!$A$131:$A$226</c:f>
              <c:strCache>
                <c:ptCount val="96"/>
                <c:pt idx="0">
                  <c:v>January 2007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 2008</c:v>
                </c:pt>
                <c:pt idx="13">
                  <c:v>February</c:v>
                </c:pt>
                <c:pt idx="14">
                  <c:v>March</c:v>
                </c:pt>
                <c:pt idx="15">
                  <c:v>April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August</c:v>
                </c:pt>
                <c:pt idx="20">
                  <c:v>September</c:v>
                </c:pt>
                <c:pt idx="21">
                  <c:v>October</c:v>
                </c:pt>
                <c:pt idx="22">
                  <c:v>November</c:v>
                </c:pt>
                <c:pt idx="23">
                  <c:v>December</c:v>
                </c:pt>
                <c:pt idx="24">
                  <c:v>January 2009</c:v>
                </c:pt>
                <c:pt idx="25">
                  <c:v>February</c:v>
                </c:pt>
                <c:pt idx="26">
                  <c:v>March</c:v>
                </c:pt>
                <c:pt idx="27">
                  <c:v>April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August</c:v>
                </c:pt>
                <c:pt idx="32">
                  <c:v>September</c:v>
                </c:pt>
                <c:pt idx="33">
                  <c:v>October</c:v>
                </c:pt>
                <c:pt idx="34">
                  <c:v>November</c:v>
                </c:pt>
                <c:pt idx="35">
                  <c:v>December</c:v>
                </c:pt>
                <c:pt idx="36">
                  <c:v>January 2010</c:v>
                </c:pt>
                <c:pt idx="37">
                  <c:v>February</c:v>
                </c:pt>
                <c:pt idx="38">
                  <c:v>March</c:v>
                </c:pt>
                <c:pt idx="39">
                  <c:v>April</c:v>
                </c:pt>
                <c:pt idx="40">
                  <c:v>May</c:v>
                </c:pt>
                <c:pt idx="41">
                  <c:v>June</c:v>
                </c:pt>
                <c:pt idx="42">
                  <c:v>July</c:v>
                </c:pt>
                <c:pt idx="43">
                  <c:v>August</c:v>
                </c:pt>
                <c:pt idx="44">
                  <c:v>September</c:v>
                </c:pt>
                <c:pt idx="45">
                  <c:v>October</c:v>
                </c:pt>
                <c:pt idx="46">
                  <c:v>November</c:v>
                </c:pt>
                <c:pt idx="47">
                  <c:v>December</c:v>
                </c:pt>
                <c:pt idx="48">
                  <c:v>January 2011</c:v>
                </c:pt>
                <c:pt idx="49">
                  <c:v>February</c:v>
                </c:pt>
                <c:pt idx="50">
                  <c:v>March</c:v>
                </c:pt>
                <c:pt idx="51">
                  <c:v>April</c:v>
                </c:pt>
                <c:pt idx="52">
                  <c:v>May</c:v>
                </c:pt>
                <c:pt idx="53">
                  <c:v>June</c:v>
                </c:pt>
                <c:pt idx="54">
                  <c:v>July</c:v>
                </c:pt>
                <c:pt idx="55">
                  <c:v>August</c:v>
                </c:pt>
                <c:pt idx="56">
                  <c:v>September</c:v>
                </c:pt>
                <c:pt idx="57">
                  <c:v>October</c:v>
                </c:pt>
                <c:pt idx="58">
                  <c:v>November</c:v>
                </c:pt>
                <c:pt idx="59">
                  <c:v>December</c:v>
                </c:pt>
                <c:pt idx="60">
                  <c:v>January 2012</c:v>
                </c:pt>
                <c:pt idx="61">
                  <c:v>February</c:v>
                </c:pt>
                <c:pt idx="62">
                  <c:v>March</c:v>
                </c:pt>
                <c:pt idx="63">
                  <c:v>April</c:v>
                </c:pt>
                <c:pt idx="64">
                  <c:v>May</c:v>
                </c:pt>
                <c:pt idx="65">
                  <c:v>June</c:v>
                </c:pt>
                <c:pt idx="66">
                  <c:v>July</c:v>
                </c:pt>
                <c:pt idx="67">
                  <c:v>August</c:v>
                </c:pt>
                <c:pt idx="68">
                  <c:v>September</c:v>
                </c:pt>
                <c:pt idx="69">
                  <c:v>October</c:v>
                </c:pt>
                <c:pt idx="70">
                  <c:v>November</c:v>
                </c:pt>
                <c:pt idx="71">
                  <c:v>December</c:v>
                </c:pt>
                <c:pt idx="72">
                  <c:v>January 2013</c:v>
                </c:pt>
                <c:pt idx="73">
                  <c:v>February</c:v>
                </c:pt>
                <c:pt idx="74">
                  <c:v>March</c:v>
                </c:pt>
                <c:pt idx="75">
                  <c:v>April</c:v>
                </c:pt>
                <c:pt idx="76">
                  <c:v>May</c:v>
                </c:pt>
                <c:pt idx="77">
                  <c:v>June</c:v>
                </c:pt>
                <c:pt idx="78">
                  <c:v>July</c:v>
                </c:pt>
                <c:pt idx="79">
                  <c:v>August</c:v>
                </c:pt>
                <c:pt idx="80">
                  <c:v>September</c:v>
                </c:pt>
                <c:pt idx="81">
                  <c:v>October</c:v>
                </c:pt>
                <c:pt idx="82">
                  <c:v>November</c:v>
                </c:pt>
                <c:pt idx="83">
                  <c:v>December</c:v>
                </c:pt>
                <c:pt idx="84">
                  <c:v>January 2014</c:v>
                </c:pt>
                <c:pt idx="85">
                  <c:v>February</c:v>
                </c:pt>
                <c:pt idx="86">
                  <c:v>March</c:v>
                </c:pt>
                <c:pt idx="87">
                  <c:v>April</c:v>
                </c:pt>
                <c:pt idx="88">
                  <c:v>May</c:v>
                </c:pt>
                <c:pt idx="89">
                  <c:v>June</c:v>
                </c:pt>
                <c:pt idx="90">
                  <c:v>July</c:v>
                </c:pt>
                <c:pt idx="91">
                  <c:v>August</c:v>
                </c:pt>
                <c:pt idx="92">
                  <c:v>September</c:v>
                </c:pt>
                <c:pt idx="93">
                  <c:v>October</c:v>
                </c:pt>
                <c:pt idx="94">
                  <c:v>November</c:v>
                </c:pt>
                <c:pt idx="95">
                  <c:v>December</c:v>
                </c:pt>
              </c:strCache>
            </c:strRef>
          </c:cat>
          <c:val>
            <c:numRef>
              <c:f>Sheet1!$C$131:$C$226</c:f>
              <c:numCache>
                <c:formatCode>General</c:formatCode>
                <c:ptCount val="96"/>
                <c:pt idx="0">
                  <c:v>27.459999999999987</c:v>
                </c:pt>
                <c:pt idx="1">
                  <c:v>30.08</c:v>
                </c:pt>
                <c:pt idx="2">
                  <c:v>23.7</c:v>
                </c:pt>
                <c:pt idx="3">
                  <c:v>22.19</c:v>
                </c:pt>
                <c:pt idx="4">
                  <c:v>22.02</c:v>
                </c:pt>
                <c:pt idx="5">
                  <c:v>26.919999999999987</c:v>
                </c:pt>
                <c:pt idx="6">
                  <c:v>22.37</c:v>
                </c:pt>
                <c:pt idx="7">
                  <c:v>26.88</c:v>
                </c:pt>
                <c:pt idx="8">
                  <c:v>32.24</c:v>
                </c:pt>
                <c:pt idx="9">
                  <c:v>37.24</c:v>
                </c:pt>
                <c:pt idx="10">
                  <c:v>45.59</c:v>
                </c:pt>
                <c:pt idx="11">
                  <c:v>43.63</c:v>
                </c:pt>
                <c:pt idx="12">
                  <c:v>46.120000000000012</c:v>
                </c:pt>
                <c:pt idx="13">
                  <c:v>37.94</c:v>
                </c:pt>
                <c:pt idx="14">
                  <c:v>31.939999999999987</c:v>
                </c:pt>
                <c:pt idx="15">
                  <c:v>43.56</c:v>
                </c:pt>
                <c:pt idx="16">
                  <c:v>38.370000000000005</c:v>
                </c:pt>
                <c:pt idx="17">
                  <c:v>57.620000000000012</c:v>
                </c:pt>
                <c:pt idx="18">
                  <c:v>59.07</c:v>
                </c:pt>
                <c:pt idx="19">
                  <c:v>65.25</c:v>
                </c:pt>
                <c:pt idx="20">
                  <c:v>73.36999999999999</c:v>
                </c:pt>
                <c:pt idx="21">
                  <c:v>60.349999999999994</c:v>
                </c:pt>
                <c:pt idx="22">
                  <c:v>52.449999999999996</c:v>
                </c:pt>
                <c:pt idx="23">
                  <c:v>44.36</c:v>
                </c:pt>
                <c:pt idx="24">
                  <c:v>41.08</c:v>
                </c:pt>
                <c:pt idx="25">
                  <c:v>38.33</c:v>
                </c:pt>
                <c:pt idx="26">
                  <c:v>34.879999999999995</c:v>
                </c:pt>
                <c:pt idx="27">
                  <c:v>34.46</c:v>
                </c:pt>
                <c:pt idx="28">
                  <c:v>33.130000000000003</c:v>
                </c:pt>
                <c:pt idx="29">
                  <c:v>35.379999999999995</c:v>
                </c:pt>
                <c:pt idx="30">
                  <c:v>33.809999999999995</c:v>
                </c:pt>
                <c:pt idx="31">
                  <c:v>37.270000000000003</c:v>
                </c:pt>
                <c:pt idx="32">
                  <c:v>35.6</c:v>
                </c:pt>
                <c:pt idx="33">
                  <c:v>35.08</c:v>
                </c:pt>
                <c:pt idx="34">
                  <c:v>36.690000000000012</c:v>
                </c:pt>
                <c:pt idx="35">
                  <c:v>47.98</c:v>
                </c:pt>
                <c:pt idx="36">
                  <c:v>65.78</c:v>
                </c:pt>
                <c:pt idx="37">
                  <c:v>93.7</c:v>
                </c:pt>
                <c:pt idx="38">
                  <c:v>55.220000000000013</c:v>
                </c:pt>
                <c:pt idx="39">
                  <c:v>43.71</c:v>
                </c:pt>
                <c:pt idx="40">
                  <c:v>39.47</c:v>
                </c:pt>
                <c:pt idx="41">
                  <c:v>41.96</c:v>
                </c:pt>
                <c:pt idx="42">
                  <c:v>48.760000000000012</c:v>
                </c:pt>
                <c:pt idx="43">
                  <c:v>43.21</c:v>
                </c:pt>
                <c:pt idx="44">
                  <c:v>51.2</c:v>
                </c:pt>
                <c:pt idx="45">
                  <c:v>51.230000000000011</c:v>
                </c:pt>
                <c:pt idx="46">
                  <c:v>56.63</c:v>
                </c:pt>
                <c:pt idx="47">
                  <c:v>91.34</c:v>
                </c:pt>
                <c:pt idx="48">
                  <c:v>68.92</c:v>
                </c:pt>
                <c:pt idx="49">
                  <c:v>64.58</c:v>
                </c:pt>
                <c:pt idx="50" formatCode="#,##0.00">
                  <c:v>60.91</c:v>
                </c:pt>
                <c:pt idx="51" formatCode="#,##0.00">
                  <c:v>52.93</c:v>
                </c:pt>
                <c:pt idx="52" formatCode="#,##0.00">
                  <c:v>54.42</c:v>
                </c:pt>
                <c:pt idx="53" formatCode="#,##0.00">
                  <c:v>48.54</c:v>
                </c:pt>
                <c:pt idx="54" formatCode="#,##0.00">
                  <c:v>42.2</c:v>
                </c:pt>
                <c:pt idx="55" formatCode="#,##0.00">
                  <c:v>48.98</c:v>
                </c:pt>
                <c:pt idx="56" formatCode="#,##0.00">
                  <c:v>38.86</c:v>
                </c:pt>
                <c:pt idx="57" formatCode="#,##0.00">
                  <c:v>36.9</c:v>
                </c:pt>
                <c:pt idx="60" formatCode="#,##0.00">
                  <c:v>45.7</c:v>
                </c:pt>
                <c:pt idx="61" formatCode="#,##0.00">
                  <c:v>45.7</c:v>
                </c:pt>
                <c:pt idx="62" formatCode="#,##0.00">
                  <c:v>45.7</c:v>
                </c:pt>
                <c:pt idx="63" formatCode="#,##0.00">
                  <c:v>45.7</c:v>
                </c:pt>
                <c:pt idx="64" formatCode="#,##0.00">
                  <c:v>45.7</c:v>
                </c:pt>
                <c:pt idx="65" formatCode="#,##0.00">
                  <c:v>45.7</c:v>
                </c:pt>
                <c:pt idx="66" formatCode="#,##0.00">
                  <c:v>45.7</c:v>
                </c:pt>
                <c:pt idx="67" formatCode="#,##0.00">
                  <c:v>45.7</c:v>
                </c:pt>
                <c:pt idx="68" formatCode="#,##0.00">
                  <c:v>45.7</c:v>
                </c:pt>
                <c:pt idx="69" formatCode="#,##0.00">
                  <c:v>45.7</c:v>
                </c:pt>
                <c:pt idx="70" formatCode="#,##0.00">
                  <c:v>45.7</c:v>
                </c:pt>
                <c:pt idx="71" formatCode="#,##0.00">
                  <c:v>45.7</c:v>
                </c:pt>
                <c:pt idx="72" formatCode="#,##0.00">
                  <c:v>44.9</c:v>
                </c:pt>
                <c:pt idx="73" formatCode="#,##0.00">
                  <c:v>44.9</c:v>
                </c:pt>
                <c:pt idx="74" formatCode="#,##0.00">
                  <c:v>44.9</c:v>
                </c:pt>
                <c:pt idx="75" formatCode="#,##0.00">
                  <c:v>44.9</c:v>
                </c:pt>
                <c:pt idx="76" formatCode="#,##0.00">
                  <c:v>44.9</c:v>
                </c:pt>
                <c:pt idx="77" formatCode="#,##0.00">
                  <c:v>44.9</c:v>
                </c:pt>
                <c:pt idx="78" formatCode="#,##0.00">
                  <c:v>44.9</c:v>
                </c:pt>
                <c:pt idx="79" formatCode="#,##0.00">
                  <c:v>44.9</c:v>
                </c:pt>
                <c:pt idx="80" formatCode="#,##0.00">
                  <c:v>44.9</c:v>
                </c:pt>
                <c:pt idx="81" formatCode="#,##0.00">
                  <c:v>44.9</c:v>
                </c:pt>
                <c:pt idx="82" formatCode="#,##0.00">
                  <c:v>44.9</c:v>
                </c:pt>
                <c:pt idx="83" formatCode="#,##0.00">
                  <c:v>44.9</c:v>
                </c:pt>
                <c:pt idx="84" formatCode="#,##0.00">
                  <c:v>44.5</c:v>
                </c:pt>
                <c:pt idx="85" formatCode="#,##0.00">
                  <c:v>44.5</c:v>
                </c:pt>
                <c:pt idx="86" formatCode="#,##0.00">
                  <c:v>44.5</c:v>
                </c:pt>
                <c:pt idx="87" formatCode="#,##0.00">
                  <c:v>44.5</c:v>
                </c:pt>
                <c:pt idx="88" formatCode="#,##0.00">
                  <c:v>44.5</c:v>
                </c:pt>
                <c:pt idx="89" formatCode="#,##0.00">
                  <c:v>44.5</c:v>
                </c:pt>
                <c:pt idx="90" formatCode="#,##0.00">
                  <c:v>44.5</c:v>
                </c:pt>
                <c:pt idx="91" formatCode="#,##0.00">
                  <c:v>44.5</c:v>
                </c:pt>
                <c:pt idx="92" formatCode="#,##0.00">
                  <c:v>44.5</c:v>
                </c:pt>
                <c:pt idx="93" formatCode="#,##0.00">
                  <c:v>44.5</c:v>
                </c:pt>
                <c:pt idx="94" formatCode="#,##0.00">
                  <c:v>44.5</c:v>
                </c:pt>
                <c:pt idx="95" formatCode="#,##0.00">
                  <c:v>44.5</c:v>
                </c:pt>
              </c:numCache>
            </c:numRef>
          </c:val>
        </c:ser>
        <c:ser>
          <c:idx val="1"/>
          <c:order val="1"/>
          <c:tx>
            <c:v>From 1.4.2010 NoPo Estonia monthly average price</c:v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strRef>
              <c:f>Sheet1!$A$131:$A$190</c:f>
              <c:strCache>
                <c:ptCount val="60"/>
                <c:pt idx="0">
                  <c:v>January 2007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 2008</c:v>
                </c:pt>
                <c:pt idx="13">
                  <c:v>February</c:v>
                </c:pt>
                <c:pt idx="14">
                  <c:v>March</c:v>
                </c:pt>
                <c:pt idx="15">
                  <c:v>April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August</c:v>
                </c:pt>
                <c:pt idx="20">
                  <c:v>September</c:v>
                </c:pt>
                <c:pt idx="21">
                  <c:v>October</c:v>
                </c:pt>
                <c:pt idx="22">
                  <c:v>November</c:v>
                </c:pt>
                <c:pt idx="23">
                  <c:v>December</c:v>
                </c:pt>
                <c:pt idx="24">
                  <c:v>January 2009</c:v>
                </c:pt>
                <c:pt idx="25">
                  <c:v>February</c:v>
                </c:pt>
                <c:pt idx="26">
                  <c:v>March</c:v>
                </c:pt>
                <c:pt idx="27">
                  <c:v>April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August</c:v>
                </c:pt>
                <c:pt idx="32">
                  <c:v>September</c:v>
                </c:pt>
                <c:pt idx="33">
                  <c:v>October</c:v>
                </c:pt>
                <c:pt idx="34">
                  <c:v>November</c:v>
                </c:pt>
                <c:pt idx="35">
                  <c:v>December</c:v>
                </c:pt>
                <c:pt idx="36">
                  <c:v>January 2010</c:v>
                </c:pt>
                <c:pt idx="37">
                  <c:v>February</c:v>
                </c:pt>
                <c:pt idx="38">
                  <c:v>March</c:v>
                </c:pt>
                <c:pt idx="39">
                  <c:v>April</c:v>
                </c:pt>
                <c:pt idx="40">
                  <c:v>May</c:v>
                </c:pt>
                <c:pt idx="41">
                  <c:v>June</c:v>
                </c:pt>
                <c:pt idx="42">
                  <c:v>July</c:v>
                </c:pt>
                <c:pt idx="43">
                  <c:v>August</c:v>
                </c:pt>
                <c:pt idx="44">
                  <c:v>September</c:v>
                </c:pt>
                <c:pt idx="45">
                  <c:v>October</c:v>
                </c:pt>
                <c:pt idx="46">
                  <c:v>November</c:v>
                </c:pt>
                <c:pt idx="47">
                  <c:v>December</c:v>
                </c:pt>
                <c:pt idx="48">
                  <c:v>January 2011</c:v>
                </c:pt>
                <c:pt idx="49">
                  <c:v>February</c:v>
                </c:pt>
                <c:pt idx="50">
                  <c:v>March</c:v>
                </c:pt>
                <c:pt idx="51">
                  <c:v>April</c:v>
                </c:pt>
                <c:pt idx="52">
                  <c:v>May</c:v>
                </c:pt>
                <c:pt idx="53">
                  <c:v>June</c:v>
                </c:pt>
                <c:pt idx="54">
                  <c:v>July</c:v>
                </c:pt>
                <c:pt idx="55">
                  <c:v>August</c:v>
                </c:pt>
                <c:pt idx="56">
                  <c:v>September</c:v>
                </c:pt>
                <c:pt idx="57">
                  <c:v>October</c:v>
                </c:pt>
                <c:pt idx="58">
                  <c:v>November</c:v>
                </c:pt>
                <c:pt idx="59">
                  <c:v>December</c:v>
                </c:pt>
              </c:strCache>
            </c:strRef>
          </c:cat>
          <c:val>
            <c:numRef>
              <c:f>Sheet1!$P$131:$P$190</c:f>
              <c:numCache>
                <c:formatCode>General</c:formatCode>
                <c:ptCount val="60"/>
                <c:pt idx="0">
                  <c:v>26.203775900195573</c:v>
                </c:pt>
                <c:pt idx="1">
                  <c:v>26.203775900195573</c:v>
                </c:pt>
                <c:pt idx="2">
                  <c:v>26.203775900195573</c:v>
                </c:pt>
                <c:pt idx="3">
                  <c:v>26.203775900195573</c:v>
                </c:pt>
                <c:pt idx="4">
                  <c:v>26.203775900195573</c:v>
                </c:pt>
                <c:pt idx="5">
                  <c:v>26.203775900195573</c:v>
                </c:pt>
                <c:pt idx="6">
                  <c:v>26.203775900195573</c:v>
                </c:pt>
                <c:pt idx="7">
                  <c:v>26.203775900195573</c:v>
                </c:pt>
                <c:pt idx="8">
                  <c:v>26.203775900195573</c:v>
                </c:pt>
                <c:pt idx="9">
                  <c:v>26.203775900195573</c:v>
                </c:pt>
                <c:pt idx="10">
                  <c:v>26.203775900195573</c:v>
                </c:pt>
                <c:pt idx="11">
                  <c:v>26.203775900195573</c:v>
                </c:pt>
                <c:pt idx="12">
                  <c:v>26.203775900195573</c:v>
                </c:pt>
                <c:pt idx="13">
                  <c:v>26.203775900195573</c:v>
                </c:pt>
                <c:pt idx="14">
                  <c:v>26.203775900195573</c:v>
                </c:pt>
                <c:pt idx="15">
                  <c:v>26.203775900195573</c:v>
                </c:pt>
                <c:pt idx="16">
                  <c:v>26.203775900195573</c:v>
                </c:pt>
                <c:pt idx="17">
                  <c:v>26.203775900195573</c:v>
                </c:pt>
                <c:pt idx="18">
                  <c:v>28.760241841678038</c:v>
                </c:pt>
                <c:pt idx="19">
                  <c:v>28.760241841678038</c:v>
                </c:pt>
                <c:pt idx="20">
                  <c:v>28.760241841678038</c:v>
                </c:pt>
                <c:pt idx="21">
                  <c:v>28.760241841678038</c:v>
                </c:pt>
                <c:pt idx="22">
                  <c:v>28.760241841678038</c:v>
                </c:pt>
                <c:pt idx="23">
                  <c:v>28.760241841678038</c:v>
                </c:pt>
                <c:pt idx="24">
                  <c:v>31.700177674382907</c:v>
                </c:pt>
                <c:pt idx="25">
                  <c:v>31.700177674382907</c:v>
                </c:pt>
                <c:pt idx="26">
                  <c:v>31.700177674382907</c:v>
                </c:pt>
                <c:pt idx="27">
                  <c:v>31.700177674382907</c:v>
                </c:pt>
                <c:pt idx="28">
                  <c:v>31.700177674382907</c:v>
                </c:pt>
                <c:pt idx="29">
                  <c:v>31.700177674382907</c:v>
                </c:pt>
                <c:pt idx="30">
                  <c:v>31.700177674382907</c:v>
                </c:pt>
                <c:pt idx="31">
                  <c:v>29.399358327048734</c:v>
                </c:pt>
                <c:pt idx="32">
                  <c:v>29.399358327048734</c:v>
                </c:pt>
                <c:pt idx="33">
                  <c:v>29.399358327048734</c:v>
                </c:pt>
                <c:pt idx="34">
                  <c:v>29.399358327048734</c:v>
                </c:pt>
                <c:pt idx="35">
                  <c:v>29.399358327048734</c:v>
                </c:pt>
                <c:pt idx="36">
                  <c:v>29.399358327048734</c:v>
                </c:pt>
                <c:pt idx="37">
                  <c:v>29.399358327048734</c:v>
                </c:pt>
                <c:pt idx="38">
                  <c:v>29.399358327048734</c:v>
                </c:pt>
                <c:pt idx="39">
                  <c:v>35.790000000000013</c:v>
                </c:pt>
                <c:pt idx="40">
                  <c:v>34.809999999999995</c:v>
                </c:pt>
                <c:pt idx="41">
                  <c:v>38.449999999999996</c:v>
                </c:pt>
                <c:pt idx="42">
                  <c:v>47.9</c:v>
                </c:pt>
                <c:pt idx="43">
                  <c:v>56.620000000000012</c:v>
                </c:pt>
                <c:pt idx="44">
                  <c:v>50.63</c:v>
                </c:pt>
                <c:pt idx="45">
                  <c:v>49.46</c:v>
                </c:pt>
                <c:pt idx="46">
                  <c:v>50.339999999999996</c:v>
                </c:pt>
                <c:pt idx="47">
                  <c:v>52.77</c:v>
                </c:pt>
                <c:pt idx="48">
                  <c:v>43.15</c:v>
                </c:pt>
                <c:pt idx="49">
                  <c:v>47.7</c:v>
                </c:pt>
                <c:pt idx="50" formatCode="#,##0.00">
                  <c:v>47.839999999999996</c:v>
                </c:pt>
                <c:pt idx="51" formatCode="#,##0.00">
                  <c:v>40.32</c:v>
                </c:pt>
                <c:pt idx="52" formatCode="#,##0.00">
                  <c:v>47.37</c:v>
                </c:pt>
                <c:pt idx="53" formatCode="#,##0.00">
                  <c:v>47.449999999999996</c:v>
                </c:pt>
                <c:pt idx="54" formatCode="#,##0.00">
                  <c:v>42.949999999999996</c:v>
                </c:pt>
                <c:pt idx="55" formatCode="#,##0.00">
                  <c:v>47.6</c:v>
                </c:pt>
                <c:pt idx="56" formatCode="#,##0.00">
                  <c:v>40.86</c:v>
                </c:pt>
                <c:pt idx="57" formatCode="#,##0.00">
                  <c:v>41.49</c:v>
                </c:pt>
              </c:numCache>
            </c:numRef>
          </c:val>
        </c:ser>
        <c:ser>
          <c:idx val="2"/>
          <c:order val="2"/>
          <c:tx>
            <c:v>Narva PP regulated price</c:v>
          </c:tx>
          <c:spPr>
            <a:ln>
              <a:solidFill>
                <a:srgbClr val="DC2431"/>
              </a:solidFill>
            </a:ln>
          </c:spPr>
          <c:marker>
            <c:symbol val="none"/>
          </c:marker>
          <c:val>
            <c:numRef>
              <c:f>Sheet1!$M$131:$M$226</c:f>
              <c:numCache>
                <c:formatCode>General</c:formatCode>
                <c:ptCount val="96"/>
                <c:pt idx="0">
                  <c:v>26.203775900195573</c:v>
                </c:pt>
                <c:pt idx="1">
                  <c:v>26.203775900195573</c:v>
                </c:pt>
                <c:pt idx="2">
                  <c:v>26.203775900195573</c:v>
                </c:pt>
                <c:pt idx="3">
                  <c:v>26.203775900195573</c:v>
                </c:pt>
                <c:pt idx="4">
                  <c:v>26.203775900195573</c:v>
                </c:pt>
                <c:pt idx="5">
                  <c:v>26.203775900195573</c:v>
                </c:pt>
                <c:pt idx="6">
                  <c:v>26.203775900195573</c:v>
                </c:pt>
                <c:pt idx="7">
                  <c:v>26.203775900195573</c:v>
                </c:pt>
                <c:pt idx="8">
                  <c:v>26.203775900195573</c:v>
                </c:pt>
                <c:pt idx="9">
                  <c:v>26.203775900195573</c:v>
                </c:pt>
                <c:pt idx="10">
                  <c:v>26.203775900195573</c:v>
                </c:pt>
                <c:pt idx="11">
                  <c:v>26.203775900195573</c:v>
                </c:pt>
                <c:pt idx="12">
                  <c:v>26.203775900195573</c:v>
                </c:pt>
                <c:pt idx="13">
                  <c:v>26.203775900195573</c:v>
                </c:pt>
                <c:pt idx="14">
                  <c:v>26.203775900195573</c:v>
                </c:pt>
                <c:pt idx="15">
                  <c:v>26.203775900195573</c:v>
                </c:pt>
                <c:pt idx="16">
                  <c:v>26.203775900195573</c:v>
                </c:pt>
                <c:pt idx="17">
                  <c:v>26.203775900195573</c:v>
                </c:pt>
                <c:pt idx="18">
                  <c:v>28.760241841678038</c:v>
                </c:pt>
                <c:pt idx="19">
                  <c:v>28.760241841678038</c:v>
                </c:pt>
                <c:pt idx="20">
                  <c:v>28.760241841678038</c:v>
                </c:pt>
                <c:pt idx="21">
                  <c:v>28.760241841678038</c:v>
                </c:pt>
                <c:pt idx="22">
                  <c:v>28.760241841678038</c:v>
                </c:pt>
                <c:pt idx="23">
                  <c:v>28.760241841678038</c:v>
                </c:pt>
                <c:pt idx="24">
                  <c:v>31.700177674382907</c:v>
                </c:pt>
                <c:pt idx="25">
                  <c:v>31.700177674382907</c:v>
                </c:pt>
                <c:pt idx="26">
                  <c:v>31.700177674382907</c:v>
                </c:pt>
                <c:pt idx="27">
                  <c:v>31.700177674382907</c:v>
                </c:pt>
                <c:pt idx="28">
                  <c:v>31.700177674382907</c:v>
                </c:pt>
                <c:pt idx="29">
                  <c:v>31.700177674382907</c:v>
                </c:pt>
                <c:pt idx="30">
                  <c:v>31.700177674382907</c:v>
                </c:pt>
                <c:pt idx="31">
                  <c:v>29.399358327048734</c:v>
                </c:pt>
                <c:pt idx="32">
                  <c:v>29.399358327048734</c:v>
                </c:pt>
                <c:pt idx="33">
                  <c:v>29.399358327048734</c:v>
                </c:pt>
                <c:pt idx="34">
                  <c:v>29.399358327048734</c:v>
                </c:pt>
                <c:pt idx="35">
                  <c:v>29.399358327048734</c:v>
                </c:pt>
                <c:pt idx="36">
                  <c:v>29.399358327048734</c:v>
                </c:pt>
                <c:pt idx="37">
                  <c:v>29.399358327048734</c:v>
                </c:pt>
                <c:pt idx="38">
                  <c:v>29.4</c:v>
                </c:pt>
                <c:pt idx="39">
                  <c:v>29.4</c:v>
                </c:pt>
                <c:pt idx="40">
                  <c:v>29.4</c:v>
                </c:pt>
                <c:pt idx="41">
                  <c:v>29.4</c:v>
                </c:pt>
                <c:pt idx="42">
                  <c:v>29.4</c:v>
                </c:pt>
                <c:pt idx="43">
                  <c:v>29.4</c:v>
                </c:pt>
                <c:pt idx="44">
                  <c:v>29.4</c:v>
                </c:pt>
                <c:pt idx="45">
                  <c:v>31</c:v>
                </c:pt>
                <c:pt idx="46">
                  <c:v>31</c:v>
                </c:pt>
                <c:pt idx="47">
                  <c:v>31</c:v>
                </c:pt>
                <c:pt idx="48">
                  <c:v>31</c:v>
                </c:pt>
                <c:pt idx="49">
                  <c:v>31</c:v>
                </c:pt>
                <c:pt idx="50">
                  <c:v>31</c:v>
                </c:pt>
                <c:pt idx="51">
                  <c:v>31</c:v>
                </c:pt>
                <c:pt idx="52">
                  <c:v>31</c:v>
                </c:pt>
                <c:pt idx="53">
                  <c:v>31</c:v>
                </c:pt>
                <c:pt idx="54">
                  <c:v>31</c:v>
                </c:pt>
                <c:pt idx="55">
                  <c:v>31</c:v>
                </c:pt>
                <c:pt idx="56">
                  <c:v>31</c:v>
                </c:pt>
                <c:pt idx="57">
                  <c:v>31</c:v>
                </c:pt>
                <c:pt idx="58">
                  <c:v>31</c:v>
                </c:pt>
                <c:pt idx="59">
                  <c:v>31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  <c:pt idx="72">
                  <c:v>50</c:v>
                </c:pt>
                <c:pt idx="73">
                  <c:v>50</c:v>
                </c:pt>
                <c:pt idx="74">
                  <c:v>50</c:v>
                </c:pt>
                <c:pt idx="75">
                  <c:v>50</c:v>
                </c:pt>
                <c:pt idx="76">
                  <c:v>50</c:v>
                </c:pt>
                <c:pt idx="77">
                  <c:v>50</c:v>
                </c:pt>
                <c:pt idx="78">
                  <c:v>50</c:v>
                </c:pt>
                <c:pt idx="79">
                  <c:v>50</c:v>
                </c:pt>
                <c:pt idx="80">
                  <c:v>50</c:v>
                </c:pt>
                <c:pt idx="81">
                  <c:v>50</c:v>
                </c:pt>
                <c:pt idx="82">
                  <c:v>50</c:v>
                </c:pt>
                <c:pt idx="83">
                  <c:v>50</c:v>
                </c:pt>
                <c:pt idx="84">
                  <c:v>50</c:v>
                </c:pt>
                <c:pt idx="85">
                  <c:v>50</c:v>
                </c:pt>
                <c:pt idx="86">
                  <c:v>50</c:v>
                </c:pt>
                <c:pt idx="87">
                  <c:v>50</c:v>
                </c:pt>
                <c:pt idx="88">
                  <c:v>50</c:v>
                </c:pt>
                <c:pt idx="89">
                  <c:v>50</c:v>
                </c:pt>
                <c:pt idx="90">
                  <c:v>50</c:v>
                </c:pt>
                <c:pt idx="91">
                  <c:v>50</c:v>
                </c:pt>
                <c:pt idx="92">
                  <c:v>50</c:v>
                </c:pt>
                <c:pt idx="93">
                  <c:v>50</c:v>
                </c:pt>
                <c:pt idx="94">
                  <c:v>50</c:v>
                </c:pt>
                <c:pt idx="95">
                  <c:v>50</c:v>
                </c:pt>
              </c:numCache>
            </c:numRef>
          </c:val>
        </c:ser>
        <c:marker val="1"/>
        <c:axId val="43713664"/>
        <c:axId val="43715200"/>
      </c:lineChart>
      <c:catAx>
        <c:axId val="43713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43715200"/>
        <c:crosses val="autoZero"/>
        <c:auto val="1"/>
        <c:lblAlgn val="ctr"/>
        <c:lblOffset val="100"/>
        <c:tickLblSkip val="12"/>
        <c:tickMarkSkip val="1"/>
      </c:catAx>
      <c:valAx>
        <c:axId val="437152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t-EE"/>
                  <a:t>EUR/MWh</a:t>
                </a:r>
              </a:p>
            </c:rich>
          </c:tx>
          <c:layout>
            <c:manualLayout>
              <c:xMode val="edge"/>
              <c:yMode val="edge"/>
              <c:x val="2.0682066771479657E-3"/>
              <c:y val="0.4084745520940318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4371366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591052921649941"/>
          <c:y val="0.31929347826087012"/>
          <c:w val="0.19443891114331346"/>
          <c:h val="0.4014688890790836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t-E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B0A2F7D0-C5E6-4658-B130-207B6D9DD41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AC288B45-25E8-40B1-A330-4E631737B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t-EE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329501E-E304-45E6-8108-9DF0F86E5061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aidi pildi kohatä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Märkmete kohatäid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t-EE" smtClean="0">
              <a:ea typeface="ＭＳ Ｐゴシック" pitchFamily="34" charset="-128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53D8F9-5E02-4B82-93DC-9E3C46E59688}" type="slidenum">
              <a:rPr lang="et-EE" smtClean="0"/>
              <a:pPr>
                <a:defRPr/>
              </a:pPr>
              <a:t>20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BE2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t-EE">
              <a:ea typeface="ＭＳ Ｐゴシック" pitchFamily="-108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itel ja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927100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Diagrammi kohatäide 2"/>
          <p:cNvSpPr>
            <a:spLocks noGrp="1"/>
          </p:cNvSpPr>
          <p:nvPr>
            <p:ph type="chart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lvl="0"/>
            <a:endParaRPr lang="et-E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C6026-39E6-4EA4-9D69-1B81A711A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äri_tekst_rahulik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7E8993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Ando.Leppiman@mkm.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äri_kaas_rahul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750" y="1916113"/>
            <a:ext cx="8039100" cy="2571750"/>
          </a:xfrm>
        </p:spPr>
        <p:txBody>
          <a:bodyPr/>
          <a:lstStyle/>
          <a:p>
            <a:pPr algn="ctr" eaLnBrk="1" hangingPunct="1"/>
            <a:r>
              <a:rPr lang="et-EE" sz="4200" smtClean="0">
                <a:solidFill>
                  <a:schemeClr val="tx1"/>
                </a:solidFill>
              </a:rPr>
              <a:t>Taastuvenergia arengud Eestis</a:t>
            </a:r>
            <a:endParaRPr lang="en-US" sz="4200" smtClean="0">
              <a:solidFill>
                <a:schemeClr val="tx1"/>
              </a:solidFill>
            </a:endParaRPr>
          </a:p>
        </p:txBody>
      </p:sp>
      <p:pic>
        <p:nvPicPr>
          <p:cNvPr id="16387" name="Pilt 6" descr="bw-logo-wbg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61938"/>
            <a:ext cx="19161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11188" y="4868863"/>
            <a:ext cx="4968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/>
              <a:t>Ando Leppiman</a:t>
            </a:r>
          </a:p>
          <a:p>
            <a:r>
              <a:rPr lang="et-EE"/>
              <a:t>Energeetikaosakonna juhataja</a:t>
            </a:r>
          </a:p>
          <a:p>
            <a:endParaRPr lang="et-EE"/>
          </a:p>
          <a:p>
            <a:r>
              <a:rPr lang="et-EE"/>
              <a:t>15.11.2011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ealkiri 1"/>
          <p:cNvSpPr>
            <a:spLocks noGrp="1"/>
          </p:cNvSpPr>
          <p:nvPr>
            <p:ph type="title"/>
          </p:nvPr>
        </p:nvSpPr>
        <p:spPr>
          <a:xfrm>
            <a:off x="395288" y="0"/>
            <a:ext cx="7958137" cy="1181100"/>
          </a:xfrm>
        </p:spPr>
        <p:txBody>
          <a:bodyPr/>
          <a:lstStyle/>
          <a:p>
            <a:r>
              <a:rPr lang="et-EE" sz="3200" smtClean="0"/>
              <a:t>Soojussektori osa taastuvenergias</a:t>
            </a:r>
          </a:p>
        </p:txBody>
      </p:sp>
      <p:sp>
        <p:nvSpPr>
          <p:cNvPr id="27650" name="Sisu kohatäide 2"/>
          <p:cNvSpPr>
            <a:spLocks noGrp="1"/>
          </p:cNvSpPr>
          <p:nvPr>
            <p:ph idx="1"/>
          </p:nvPr>
        </p:nvSpPr>
        <p:spPr>
          <a:xfrm>
            <a:off x="468313" y="981075"/>
            <a:ext cx="7772400" cy="4114800"/>
          </a:xfrm>
        </p:spPr>
        <p:txBody>
          <a:bodyPr/>
          <a:lstStyle/>
          <a:p>
            <a:r>
              <a:rPr lang="et-EE" sz="2000" smtClean="0"/>
              <a:t>Üldjuhul on taastuvenergia osakaalu suurendamine kütmises väikeseima kuluga</a:t>
            </a:r>
          </a:p>
          <a:p>
            <a:r>
              <a:rPr lang="et-EE" sz="2000" smtClean="0"/>
              <a:t>Eesmärgi täitmisel tuleb arvestada: </a:t>
            </a:r>
          </a:p>
          <a:p>
            <a:pPr lvl="1"/>
            <a:r>
              <a:rPr lang="et-EE" sz="1800" smtClean="0"/>
              <a:t>biomassi ressurssi kättesaadavust ja konkurentsi sellele; </a:t>
            </a:r>
          </a:p>
          <a:p>
            <a:pPr lvl="1"/>
            <a:r>
              <a:rPr lang="et-EE" sz="1800" smtClean="0"/>
              <a:t>hoonete rekonstrueerimine toob kaasa soojuse tarbimise vähenemise;</a:t>
            </a:r>
          </a:p>
          <a:p>
            <a:pPr lvl="1"/>
            <a:r>
              <a:rPr lang="et-EE" sz="1800" smtClean="0"/>
              <a:t>linnaõhu puhtuse seisukohalt tuleks üldiselt kahandada tahkekütuste kasutamist väikestes põletusseadmetes või parandada põletusseadmete seisukorda,</a:t>
            </a:r>
          </a:p>
          <a:p>
            <a:pPr lvl="1"/>
            <a:r>
              <a:rPr lang="et-EE" sz="1800" smtClean="0"/>
              <a:t>katlamajades ei ole otstarbekas tipukoormust katta taastuvenergial;</a:t>
            </a:r>
          </a:p>
          <a:p>
            <a:pPr lvl="1"/>
            <a:r>
              <a:rPr lang="et-EE" sz="1800" smtClean="0"/>
              <a:t>täna on installeeritud biomassikatlamajasid  ligi 800 MW, mis on  peaaegu piisav kaugkütte panuseks taastuvenergia eesmärgis;</a:t>
            </a:r>
          </a:p>
          <a:p>
            <a:pPr lvl="1"/>
            <a:r>
              <a:rPr lang="et-EE" sz="1800" smtClean="0"/>
              <a:t>Samas on aastaks 2020 tõenäoliselt vaja asendada 1990’ndatel rajatud katlamaju (suurusjärgus 100..200 MW)</a:t>
            </a:r>
          </a:p>
          <a:p>
            <a:endParaRPr lang="et-EE" sz="2000" b="1" smtClean="0"/>
          </a:p>
          <a:p>
            <a:r>
              <a:rPr lang="et-EE" sz="2000" b="1" smtClean="0"/>
              <a:t>Hinnanguliselt kasvab kütmisel taastuvate energiaallikate osa lähiaastatel ca 0.6 TWh võrra.</a:t>
            </a:r>
            <a:r>
              <a:rPr lang="et-EE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ealkiri 1"/>
          <p:cNvSpPr>
            <a:spLocks noGrp="1"/>
          </p:cNvSpPr>
          <p:nvPr>
            <p:ph type="title"/>
          </p:nvPr>
        </p:nvSpPr>
        <p:spPr>
          <a:xfrm>
            <a:off x="395288" y="0"/>
            <a:ext cx="7958137" cy="1181100"/>
          </a:xfrm>
        </p:spPr>
        <p:txBody>
          <a:bodyPr/>
          <a:lstStyle/>
          <a:p>
            <a:r>
              <a:rPr lang="et-EE" sz="3200" smtClean="0"/>
              <a:t>Elektrisektori osa taastuvenergias</a:t>
            </a:r>
          </a:p>
        </p:txBody>
      </p:sp>
      <p:sp>
        <p:nvSpPr>
          <p:cNvPr id="28674" name="Sisu kohatäide 2"/>
          <p:cNvSpPr>
            <a:spLocks noGrp="1"/>
          </p:cNvSpPr>
          <p:nvPr>
            <p:ph idx="1"/>
          </p:nvPr>
        </p:nvSpPr>
        <p:spPr>
          <a:xfrm>
            <a:off x="468313" y="1052513"/>
            <a:ext cx="7772400" cy="4114800"/>
          </a:xfrm>
        </p:spPr>
        <p:txBody>
          <a:bodyPr/>
          <a:lstStyle/>
          <a:p>
            <a:r>
              <a:rPr lang="et-EE" sz="2000" smtClean="0"/>
              <a:t>Taastuvelektri tootmist tuleb 2020 eesmärgi suurendamiseks tõsta </a:t>
            </a:r>
            <a:r>
              <a:rPr lang="et-EE" sz="2000" b="1" smtClean="0"/>
              <a:t>maksimaalselt kuni 1,4 TWh võrra</a:t>
            </a:r>
            <a:r>
              <a:rPr lang="et-EE" sz="2000" smtClean="0"/>
              <a:t> (seda maksimaalse tarbimise stsenaariumi korral)</a:t>
            </a:r>
          </a:p>
          <a:p>
            <a:r>
              <a:rPr lang="et-EE" sz="2000" smtClean="0"/>
              <a:t>Kui energiatarve jääb praegusele tasemele (nagu on seatud eesmärgiks Konkurentsivõime kavas „Eesti 2020“), siis </a:t>
            </a:r>
            <a:r>
              <a:rPr lang="et-EE" sz="2000" b="1" smtClean="0"/>
              <a:t>võib Eesti olla tõenäoliselt juba täitnud tänaseks aasta 2020 </a:t>
            </a:r>
          </a:p>
          <a:p>
            <a:endParaRPr lang="et-EE" sz="2000" b="1" smtClean="0"/>
          </a:p>
          <a:p>
            <a:r>
              <a:rPr lang="et-EE" sz="2000" b="1" smtClean="0"/>
              <a:t>Vajalik taastuvelektri toodangu kogus peaks olema sõltuvalt energiatarbe arengutest 1-2,4 TWh</a:t>
            </a:r>
            <a:r>
              <a:rPr lang="et-EE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 noGrp="1"/>
          </p:cNvGraphicFramePr>
          <p:nvPr/>
        </p:nvGraphicFramePr>
        <p:xfrm>
          <a:off x="-47037" y="908720"/>
          <a:ext cx="9191037" cy="560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smtClean="0"/>
              <a:t>VAHEJÄRELDUSED</a:t>
            </a:r>
          </a:p>
        </p:txBody>
      </p:sp>
      <p:sp>
        <p:nvSpPr>
          <p:cNvPr id="30722" name="Sisu kohatäide 2"/>
          <p:cNvSpPr>
            <a:spLocks noGrp="1"/>
          </p:cNvSpPr>
          <p:nvPr>
            <p:ph idx="1"/>
          </p:nvPr>
        </p:nvSpPr>
        <p:spPr>
          <a:xfrm>
            <a:off x="468313" y="1916113"/>
            <a:ext cx="8464550" cy="4114800"/>
          </a:xfrm>
        </p:spPr>
        <p:txBody>
          <a:bodyPr/>
          <a:lstStyle/>
          <a:p>
            <a:r>
              <a:rPr lang="et-EE" sz="2800" smtClean="0"/>
              <a:t>Taastuvenergia eesmärgi täitmiseks tuleb rakendada meetmeid taastuvenergia osakaalu suurendamiseks transpordis</a:t>
            </a:r>
          </a:p>
          <a:p>
            <a:endParaRPr lang="et-EE" sz="2800" b="1" smtClean="0"/>
          </a:p>
          <a:p>
            <a:r>
              <a:rPr lang="et-EE" sz="2800" smtClean="0"/>
              <a:t>Transpordi meetmete rakendamise järel tuleb sõltuvalt elektri ja soojuse tarbimise arengutest toota täiendavalt 0 - 2 TWh taastuvenergiat 2020 eesmärgi täitmiseks</a:t>
            </a:r>
          </a:p>
          <a:p>
            <a:endParaRPr 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ealkiri 1"/>
          <p:cNvSpPr>
            <a:spLocks noGrp="1"/>
          </p:cNvSpPr>
          <p:nvPr>
            <p:ph type="title"/>
          </p:nvPr>
        </p:nvSpPr>
        <p:spPr>
          <a:xfrm>
            <a:off x="395288" y="0"/>
            <a:ext cx="7958137" cy="1181100"/>
          </a:xfrm>
        </p:spPr>
        <p:txBody>
          <a:bodyPr/>
          <a:lstStyle/>
          <a:p>
            <a:r>
              <a:rPr lang="et-EE" sz="3200" smtClean="0"/>
              <a:t>Taastuvelektri toetusskeemi alused ja kontseptsioon</a:t>
            </a:r>
          </a:p>
        </p:txBody>
      </p:sp>
      <p:sp>
        <p:nvSpPr>
          <p:cNvPr id="31746" name="Sisu kohatäide 2"/>
          <p:cNvSpPr>
            <a:spLocks noGrp="1"/>
          </p:cNvSpPr>
          <p:nvPr>
            <p:ph idx="1"/>
          </p:nvPr>
        </p:nvSpPr>
        <p:spPr>
          <a:xfrm>
            <a:off x="468313" y="1196975"/>
            <a:ext cx="7772400" cy="4114800"/>
          </a:xfrm>
        </p:spPr>
        <p:txBody>
          <a:bodyPr/>
          <a:lstStyle/>
          <a:p>
            <a:r>
              <a:rPr lang="et-EE" sz="2000" smtClean="0"/>
              <a:t>Eesti poolt võetud rahvusvaheliste kohustuste täitmine (EL eesmärgid)</a:t>
            </a:r>
          </a:p>
          <a:p>
            <a:r>
              <a:rPr lang="et-EE" sz="2000" smtClean="0"/>
              <a:t>Väliskaubandusbilansi parandamine ehk ekspordiartiklite loomine</a:t>
            </a:r>
          </a:p>
          <a:p>
            <a:r>
              <a:rPr lang="et-EE" sz="2000" smtClean="0"/>
              <a:t>Kodumaise teadusarendus- ja tööstuspotentsiaali edasiarendamine</a:t>
            </a:r>
          </a:p>
          <a:p>
            <a:r>
              <a:rPr lang="et-EE" sz="2000" smtClean="0"/>
              <a:t>Teiste majandussektorite parem toimimine</a:t>
            </a:r>
          </a:p>
          <a:p>
            <a:endParaRPr lang="et-EE" sz="2000" smtClean="0"/>
          </a:p>
          <a:p>
            <a:r>
              <a:rPr lang="et-EE" sz="2000" smtClean="0"/>
              <a:t>Toetuse määrad diferentseeritakse ja seotakse turuhinnaga</a:t>
            </a:r>
          </a:p>
          <a:p>
            <a:r>
              <a:rPr lang="et-EE" sz="2000" smtClean="0"/>
              <a:t>Toetuse määra arvutamise aluseks on põhjendatud kapitalitootlikkus</a:t>
            </a:r>
          </a:p>
          <a:p>
            <a:r>
              <a:rPr lang="et-EE" sz="2000" smtClean="0"/>
              <a:t>Toetust makstakse, kuni kalendriaastas on saavutatud Taastuvenergia tegevuskavas soovitud tase (2013.a 1200 GWh)</a:t>
            </a:r>
          </a:p>
          <a:p>
            <a:r>
              <a:rPr lang="et-EE" sz="2000" smtClean="0"/>
              <a:t>Töötatakse välja 25% eesmärki ületava energiakoguse müügistrateegia. Tegemist on rohkem kui 4 TWh nn. statistikamüügi potentsiaaliga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ealkiri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78813" cy="874713"/>
          </a:xfrm>
        </p:spPr>
        <p:txBody>
          <a:bodyPr/>
          <a:lstStyle/>
          <a:p>
            <a:pPr algn="ctr"/>
            <a:r>
              <a:rPr lang="et-EE" sz="2800" smtClean="0"/>
              <a:t>MKM ettepanek taastuvelektri toetuste muutmiseks (1)</a:t>
            </a:r>
            <a:endParaRPr lang="et-EE" sz="3600" smtClean="0"/>
          </a:p>
        </p:txBody>
      </p:sp>
      <p:sp>
        <p:nvSpPr>
          <p:cNvPr id="32770" name="Sisu kohatäide 2"/>
          <p:cNvSpPr>
            <a:spLocks noGrp="1"/>
          </p:cNvSpPr>
          <p:nvPr>
            <p:ph idx="1"/>
          </p:nvPr>
        </p:nvSpPr>
        <p:spPr>
          <a:xfrm>
            <a:off x="468313" y="1916113"/>
            <a:ext cx="8464550" cy="4114800"/>
          </a:xfrm>
        </p:spPr>
        <p:txBody>
          <a:bodyPr/>
          <a:lstStyle/>
          <a:p>
            <a:r>
              <a:rPr lang="et-EE" sz="2400" smtClean="0"/>
              <a:t>Taastuvatest allikatest elektritootmist toetatakse, et saavutada Eesti riigi poolt võetud eesmärkide täitmine. </a:t>
            </a:r>
          </a:p>
          <a:p>
            <a:r>
              <a:rPr lang="et-EE" sz="2400" smtClean="0"/>
              <a:t>Lähtudes sellest, et Eesti potentsiaal taastuvatest elektri tootmiseks on märgatavalt suurem siseriiklikust vajadusest, töötatakse välja 25% eesmärki ületava energiakoguse müügistrateegia. </a:t>
            </a:r>
          </a:p>
          <a:p>
            <a:pPr lvl="1"/>
            <a:r>
              <a:rPr lang="et-EE" sz="2000" smtClean="0"/>
              <a:t>NEJ olemasolevates ja rajatavates keevkihtkateldes biokütuse kasutamine (ca 1,5 TWh taastuvelektri potentsiaali), </a:t>
            </a:r>
          </a:p>
          <a:p>
            <a:pPr lvl="1"/>
            <a:r>
              <a:rPr lang="et-EE" sz="2000" smtClean="0"/>
              <a:t>maismaatuulikupargid (ca 0,5 TWh taastuvelektri potentsiaali)</a:t>
            </a:r>
          </a:p>
          <a:p>
            <a:pPr lvl="1"/>
            <a:r>
              <a:rPr lang="et-EE" sz="2000" smtClean="0"/>
              <a:t>meretuulikupargid (ca 2,5 TWh taastuvelektri potentsiaali).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ealkiri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78813" cy="874713"/>
          </a:xfrm>
        </p:spPr>
        <p:txBody>
          <a:bodyPr/>
          <a:lstStyle/>
          <a:p>
            <a:pPr algn="ctr"/>
            <a:r>
              <a:rPr lang="et-EE" sz="2800" smtClean="0"/>
              <a:t>MKM ettepanek taastuvelektri toetuste muutmiseks (2)</a:t>
            </a:r>
            <a:endParaRPr lang="et-EE" sz="3600" smtClean="0"/>
          </a:p>
        </p:txBody>
      </p:sp>
      <p:sp>
        <p:nvSpPr>
          <p:cNvPr id="33794" name="Sisu kohatäide 2"/>
          <p:cNvSpPr>
            <a:spLocks noGrp="1"/>
          </p:cNvSpPr>
          <p:nvPr>
            <p:ph idx="1"/>
          </p:nvPr>
        </p:nvSpPr>
        <p:spPr>
          <a:xfrm>
            <a:off x="468313" y="1628775"/>
            <a:ext cx="8280400" cy="4114800"/>
          </a:xfrm>
        </p:spPr>
        <p:txBody>
          <a:bodyPr/>
          <a:lstStyle/>
          <a:p>
            <a:r>
              <a:rPr lang="et-EE" sz="2400" smtClean="0"/>
              <a:t>Uus toetusskeem oleks järgnev:</a:t>
            </a:r>
          </a:p>
          <a:p>
            <a:pPr lvl="1"/>
            <a:r>
              <a:rPr lang="et-EE" sz="1800" smtClean="0"/>
              <a:t>Hüdroelektrijaamades, vahemikus üle 10 MW ja alla 50MW biomassi kasutavates tootmisseadmetes ning tõhusa koostootmise režiimis alla 2 MW elektrilise võimsusega toodetud elektri eest 7,4  €cnt/kWh miinus turuhind elektribörsil antud tunnil;</a:t>
            </a:r>
          </a:p>
          <a:p>
            <a:pPr lvl="1"/>
            <a:r>
              <a:rPr lang="et-EE" sz="1800" smtClean="0"/>
              <a:t>Muude alla 10 MW taastuvelektrit tootvate tootmisseadmete poolt toodetud elektri eest 8,6€cnt/kWh miinus turuhind elektribörsil antud tunnil; </a:t>
            </a:r>
          </a:p>
          <a:p>
            <a:pPr lvl="1"/>
            <a:r>
              <a:rPr lang="et-EE" sz="1800" smtClean="0"/>
              <a:t>Tõhusa koostootmise režiimis üle 2 MW elektrilise võimsusega toodetud elektrienergia eest makstakse toetust 5,2 €cnt/kWh miinus turuhind elektribörsil antud tunnil.</a:t>
            </a:r>
          </a:p>
          <a:p>
            <a:pPr lvl="1"/>
            <a:r>
              <a:rPr lang="et-EE" sz="1800" smtClean="0"/>
              <a:t>Alla 2 MW võimsusega taastuvelektri tootmisseadmetes toodetud elektri eest makstakse toetust ka siis, kui neile antakse investeeringutoetust.</a:t>
            </a:r>
          </a:p>
          <a:p>
            <a:pPr lvl="1"/>
            <a:r>
              <a:rPr lang="et-EE" sz="1800" smtClean="0"/>
              <a:t>Kui turuhind on suurem või võrdne toodud määradest, siis toetust ei maksta.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ealkiri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78813" cy="874713"/>
          </a:xfrm>
        </p:spPr>
        <p:txBody>
          <a:bodyPr/>
          <a:lstStyle/>
          <a:p>
            <a:pPr algn="ctr"/>
            <a:r>
              <a:rPr lang="et-EE" sz="2800" smtClean="0"/>
              <a:t>MKM ettepanek taastuvelektri toetuste muutmiseks (3)</a:t>
            </a:r>
            <a:endParaRPr lang="et-EE" sz="3600" smtClean="0"/>
          </a:p>
        </p:txBody>
      </p:sp>
      <p:sp>
        <p:nvSpPr>
          <p:cNvPr id="34818" name="Sisu kohatäide 2"/>
          <p:cNvSpPr>
            <a:spLocks noGrp="1"/>
          </p:cNvSpPr>
          <p:nvPr>
            <p:ph idx="1"/>
          </p:nvPr>
        </p:nvSpPr>
        <p:spPr>
          <a:xfrm>
            <a:off x="539750" y="1773238"/>
            <a:ext cx="8353425" cy="4114800"/>
          </a:xfrm>
        </p:spPr>
        <p:txBody>
          <a:bodyPr/>
          <a:lstStyle/>
          <a:p>
            <a:r>
              <a:rPr lang="et-EE" sz="2400" smtClean="0"/>
              <a:t>Piiratakse kalendriaastas toetatava taastuvelektri summaarne kogus 1200 GWh-ga. Valitsusele volitus toetuse mahu suurendamiseks kui elektritarbimine kasvab prognoositust kiiremini. </a:t>
            </a:r>
          </a:p>
          <a:p>
            <a:endParaRPr lang="et-EE" sz="2400" smtClean="0"/>
          </a:p>
          <a:p>
            <a:r>
              <a:rPr lang="et-EE" sz="2400" smtClean="0"/>
              <a:t>Muudatused jõustuksid 1. jaanuaril 2013</a:t>
            </a:r>
          </a:p>
          <a:p>
            <a:endParaRPr 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Diagramm 1" descr="image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12875"/>
            <a:ext cx="8801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1763713" y="620713"/>
            <a:ext cx="5832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t-EE" b="1"/>
              <a:t>Taastuvenergia tasu suurus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 noGrp="1"/>
          </p:cNvGraphicFramePr>
          <p:nvPr/>
        </p:nvGraphicFramePr>
        <p:xfrm>
          <a:off x="179512" y="548680"/>
          <a:ext cx="8712968" cy="577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smtClean="0"/>
          </a:p>
        </p:txBody>
      </p:sp>
      <p:sp>
        <p:nvSpPr>
          <p:cNvPr id="18434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smtClean="0"/>
              <a:t>* taastuvate energiaallikate kasutamise eesmärk EL ja Eestis,</a:t>
            </a:r>
          </a:p>
          <a:p>
            <a:r>
              <a:rPr lang="et-EE" sz="2000" smtClean="0"/>
              <a:t>* energia tervikahela effektiivsuse seotus keskonnaprobleemidega (eesmärgi täitmise võimaluste võrdlus),</a:t>
            </a:r>
          </a:p>
          <a:p>
            <a:r>
              <a:rPr lang="et-EE" sz="2000" smtClean="0"/>
              <a:t>* taastuvenergeetikas EL sihtarvude täitmise kohustuse rangus,</a:t>
            </a:r>
          </a:p>
          <a:p>
            <a:r>
              <a:rPr lang="et-EE" sz="2000" smtClean="0"/>
              <a:t>* möönduste (üleminekuaegade, leevenduste, erandite) võimalikkus</a:t>
            </a:r>
          </a:p>
          <a:p>
            <a:r>
              <a:rPr lang="et-EE" sz="2000" smtClean="0"/>
              <a:t>* toetusmehhanismi põhiseisukohad,</a:t>
            </a:r>
          </a:p>
          <a:p>
            <a:r>
              <a:rPr lang="et-EE" sz="2000" smtClean="0"/>
              <a:t>* toetustega taotletavad eesmärgid,</a:t>
            </a:r>
          </a:p>
          <a:p>
            <a:r>
              <a:rPr lang="et-EE" sz="2000" smtClean="0"/>
              <a:t>* väljakutsed eesti tööstusele  ja energiatehnoloogiale,</a:t>
            </a:r>
          </a:p>
          <a:p>
            <a:r>
              <a:rPr lang="et-EE" sz="2000" smtClean="0"/>
              <a:t>* EL kliima- ja energiapaketi rakendumisel  Eesti elektroenergeetika konkurentsivõime,</a:t>
            </a:r>
          </a:p>
          <a:p>
            <a:r>
              <a:rPr lang="et-EE" sz="2000" smtClean="0"/>
              <a:t>* turba  käsitlus taastuvana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219075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/>
          </a:p>
        </p:txBody>
      </p:sp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285750" y="642938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t-EE" b="1"/>
              <a:t>Elektri hinnamuutused elektriturul</a:t>
            </a:r>
          </a:p>
        </p:txBody>
      </p:sp>
      <p:graphicFrame>
        <p:nvGraphicFramePr>
          <p:cNvPr id="5" name="Diagramm 4"/>
          <p:cNvGraphicFramePr>
            <a:graphicFrameLocks noGrp="1"/>
          </p:cNvGraphicFramePr>
          <p:nvPr/>
        </p:nvGraphicFramePr>
        <p:xfrm>
          <a:off x="251521" y="1124744"/>
          <a:ext cx="8568952" cy="510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ealkiri 1"/>
          <p:cNvSpPr>
            <a:spLocks noGrp="1"/>
          </p:cNvSpPr>
          <p:nvPr>
            <p:ph type="title"/>
          </p:nvPr>
        </p:nvSpPr>
        <p:spPr>
          <a:xfrm>
            <a:off x="785813" y="2071688"/>
            <a:ext cx="7772400" cy="1143000"/>
          </a:xfrm>
        </p:spPr>
        <p:txBody>
          <a:bodyPr/>
          <a:lstStyle/>
          <a:p>
            <a:r>
              <a:rPr lang="et-EE" smtClean="0"/>
              <a:t>Tänan!</a:t>
            </a:r>
          </a:p>
        </p:txBody>
      </p:sp>
      <p:sp>
        <p:nvSpPr>
          <p:cNvPr id="39938" name="Sisu kohatäide 2"/>
          <p:cNvSpPr>
            <a:spLocks noGrp="1"/>
          </p:cNvSpPr>
          <p:nvPr>
            <p:ph idx="1"/>
          </p:nvPr>
        </p:nvSpPr>
        <p:spPr>
          <a:xfrm>
            <a:off x="685800" y="4500563"/>
            <a:ext cx="7772400" cy="1595437"/>
          </a:xfrm>
        </p:spPr>
        <p:txBody>
          <a:bodyPr/>
          <a:lstStyle/>
          <a:p>
            <a:pPr>
              <a:buFontTx/>
              <a:buNone/>
            </a:pPr>
            <a:r>
              <a:rPr lang="et-EE" sz="2400" smtClean="0">
                <a:hlinkClick r:id="rId2"/>
              </a:rPr>
              <a:t>Ando.Leppiman@mkm.ee</a:t>
            </a:r>
            <a:endParaRPr 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/>
              <a:t>Elektrimajanduse arengukava</a:t>
            </a:r>
            <a:br>
              <a:rPr lang="et-EE" sz="3200" smtClean="0"/>
            </a:br>
            <a:r>
              <a:rPr lang="et-EE" sz="2000" smtClean="0"/>
              <a:t>Eesti elektritootmise netovõimsuste areng 2010-2025</a:t>
            </a:r>
            <a:endParaRPr lang="et-EE" sz="320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" y="1700213"/>
            <a:ext cx="89058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/>
              <a:t>Taastuvenergia ja koostootmise tasu elektrihinnas senti/kWh</a:t>
            </a:r>
          </a:p>
        </p:txBody>
      </p:sp>
      <p:graphicFrame>
        <p:nvGraphicFramePr>
          <p:cNvPr id="7" name="Diagramm 6"/>
          <p:cNvGraphicFramePr/>
          <p:nvPr/>
        </p:nvGraphicFramePr>
        <p:xfrm>
          <a:off x="251520" y="1772816"/>
          <a:ext cx="8637588" cy="4179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ealkiri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7958137" cy="1181100"/>
          </a:xfrm>
        </p:spPr>
        <p:txBody>
          <a:bodyPr/>
          <a:lstStyle/>
          <a:p>
            <a:r>
              <a:rPr lang="et-EE" sz="3200" smtClean="0"/>
              <a:t>Eesti eesmärgid taastuvenergia sektoris</a:t>
            </a:r>
            <a:endParaRPr lang="et-EE" sz="4000" smtClean="0"/>
          </a:p>
        </p:txBody>
      </p:sp>
      <p:sp>
        <p:nvSpPr>
          <p:cNvPr id="21506" name="Sisu kohatäide 2"/>
          <p:cNvSpPr>
            <a:spLocks noGrp="1"/>
          </p:cNvSpPr>
          <p:nvPr>
            <p:ph idx="1"/>
          </p:nvPr>
        </p:nvSpPr>
        <p:spPr>
          <a:xfrm>
            <a:off x="571500" y="2071688"/>
            <a:ext cx="7772400" cy="4114800"/>
          </a:xfrm>
        </p:spPr>
        <p:txBody>
          <a:bodyPr/>
          <a:lstStyle/>
          <a:p>
            <a:r>
              <a:rPr lang="et-EE" sz="2000" smtClean="0"/>
              <a:t>Euroopa Liidu taastuvenergia direktiiv 2009/28/EÜ seab eesmärgiks suurendada Liidus taastuvenergia osakaaluks lõpptarbimisest 20% ning transpordi valdkonnas saavutada taastuvate energiaallikate osakaaluks transpordikütustest 10%</a:t>
            </a:r>
          </a:p>
          <a:p>
            <a:endParaRPr lang="et-EE" sz="2000" smtClean="0"/>
          </a:p>
          <a:p>
            <a:r>
              <a:rPr lang="et-EE" sz="2000" smtClean="0"/>
              <a:t>Eesti on selle direktiivi raames võtnud eesmärgiks suurendada taastuvenergia osakaalu lõpptarbitavas energias 25%-ni aastaks 2020</a:t>
            </a:r>
          </a:p>
          <a:p>
            <a:pPr>
              <a:buFontTx/>
              <a:buNone/>
            </a:pPr>
            <a:endParaRPr lang="et-EE" sz="2400" smtClean="0"/>
          </a:p>
          <a:p>
            <a:pPr>
              <a:buFontTx/>
              <a:buNone/>
            </a:pPr>
            <a:endParaRPr 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/>
              <a:t>Taastuvenergia tegevuskava</a:t>
            </a:r>
            <a:r>
              <a:rPr lang="et-EE" smtClean="0"/>
              <a:t/>
            </a:r>
            <a:br>
              <a:rPr lang="et-EE" smtClean="0"/>
            </a:br>
            <a:r>
              <a:rPr lang="et-EE" sz="2000" smtClean="0"/>
              <a:t>Taastuvenergia osakaal kogutarbimises</a:t>
            </a: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250825" y="2060575"/>
          <a:ext cx="8713788" cy="3889375"/>
        </p:xfrm>
        <a:graphic>
          <a:graphicData uri="http://schemas.openxmlformats.org/presentationml/2006/ole">
            <p:oleObj spid="_x0000_s1026" name="Chart" r:id="rId3" imgW="5829300" imgH="2686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595438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/>
          </a:p>
        </p:txBody>
      </p:sp>
      <p:graphicFrame>
        <p:nvGraphicFramePr>
          <p:cNvPr id="4" name="Diagramm 3"/>
          <p:cNvGraphicFramePr>
            <a:graphicFrameLocks noGrp="1"/>
          </p:cNvGraphicFramePr>
          <p:nvPr/>
        </p:nvGraphicFramePr>
        <p:xfrm>
          <a:off x="179512" y="404665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9" name="4-tipuline täht 4"/>
          <p:cNvSpPr>
            <a:spLocks noChangeArrowheads="1"/>
          </p:cNvSpPr>
          <p:nvPr/>
        </p:nvSpPr>
        <p:spPr bwMode="auto">
          <a:xfrm>
            <a:off x="2195513" y="2349500"/>
            <a:ext cx="288925" cy="287338"/>
          </a:xfrm>
          <a:prstGeom prst="star4">
            <a:avLst>
              <a:gd name="adj" fmla="val 12500"/>
            </a:avLst>
          </a:prstGeom>
          <a:solidFill>
            <a:srgbClr val="FF0000">
              <a:alpha val="5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t-EE">
              <a:solidFill>
                <a:srgbClr val="FF0000"/>
              </a:solidFill>
            </a:endParaRP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403350" y="1700213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b="1">
                <a:solidFill>
                  <a:srgbClr val="FF0000"/>
                </a:solidFill>
              </a:rPr>
              <a:t>2009: 22,8%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ealkiri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958137" cy="1181100"/>
          </a:xfrm>
        </p:spPr>
        <p:txBody>
          <a:bodyPr/>
          <a:lstStyle/>
          <a:p>
            <a:r>
              <a:rPr lang="et-EE" sz="3200" smtClean="0"/>
              <a:t>Kuidas saavutada eesmärgid?</a:t>
            </a:r>
          </a:p>
        </p:txBody>
      </p:sp>
      <p:sp>
        <p:nvSpPr>
          <p:cNvPr id="25602" name="Sisu kohatäide 2"/>
          <p:cNvSpPr>
            <a:spLocks noGrp="1"/>
          </p:cNvSpPr>
          <p:nvPr>
            <p:ph idx="1"/>
          </p:nvPr>
        </p:nvSpPr>
        <p:spPr>
          <a:xfrm>
            <a:off x="611188" y="1341438"/>
            <a:ext cx="7772400" cy="4114800"/>
          </a:xfrm>
        </p:spPr>
        <p:txBody>
          <a:bodyPr/>
          <a:lstStyle/>
          <a:p>
            <a:r>
              <a:rPr lang="et-EE" sz="2000" smtClean="0"/>
              <a:t>Arvestades prognoositud lõpptarbitava energia kasvu 37 TWh-lt aastal 2010 kuni 40-45 TWh-ni aastal 2020 võib arvestada, et summaarne aastas kasutatav taastuvenergia kogus peaks olema selleks ajaks vahemikus </a:t>
            </a:r>
            <a:r>
              <a:rPr lang="et-EE" sz="2000" b="1" smtClean="0"/>
              <a:t>10-11,3 TWh</a:t>
            </a:r>
            <a:endParaRPr lang="et-EE" sz="2000" smtClean="0"/>
          </a:p>
          <a:p>
            <a:r>
              <a:rPr lang="et-EE" sz="2000" smtClean="0"/>
              <a:t>Arvestades ka energiatõhususe eesmärkidega ning Konkurentsivõime kavas „EESTI 2020“ seatud eesmärgiga säilitada aastani 2020 energia lõpptarbimist 2010 aasta tasemel kujuneks eesmärgi täitmiseks vajalikuks taastuvenergia koguseks </a:t>
            </a:r>
            <a:r>
              <a:rPr lang="et-EE" sz="2000" b="1" smtClean="0"/>
              <a:t>9,3 TWh</a:t>
            </a:r>
            <a:r>
              <a:rPr lang="et-EE" sz="2000" smtClean="0"/>
              <a:t> </a:t>
            </a:r>
          </a:p>
          <a:p>
            <a:r>
              <a:rPr lang="et-EE" sz="2000" smtClean="0"/>
              <a:t>Transpordis kasutatavad kütused moodustavad Eesti energiabilansis praegu ligi 10 TWh, mis tähendab, et aastaks 2020 peaks 10% eesmärgi saavutamiseks transpordis kasutatama vähemalt 1TWh </a:t>
            </a:r>
          </a:p>
          <a:p>
            <a:r>
              <a:rPr lang="et-EE" sz="2000" smtClean="0"/>
              <a:t>Sellest tulenevalt langeb soojuse ja elektrisektorile eesmärk toota taastuvenergiat 2020 aastal sõltuvalt tarbimise arengu stsenaariumitest </a:t>
            </a:r>
            <a:r>
              <a:rPr lang="et-EE" sz="2000" b="1" smtClean="0"/>
              <a:t>8,3-10,3 TWh</a:t>
            </a:r>
            <a:r>
              <a:rPr lang="et-EE" sz="2000" smtClean="0"/>
              <a:t>. </a:t>
            </a:r>
          </a:p>
          <a:p>
            <a:pPr>
              <a:buFontTx/>
              <a:buNone/>
            </a:pPr>
            <a:endParaRPr 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ealkiri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958138" cy="1181100"/>
          </a:xfrm>
        </p:spPr>
        <p:txBody>
          <a:bodyPr/>
          <a:lstStyle/>
          <a:p>
            <a:r>
              <a:rPr lang="et-EE" sz="3200" smtClean="0"/>
              <a:t>Eesmärkide täitmine läheb jõudsalt</a:t>
            </a:r>
          </a:p>
        </p:txBody>
      </p:sp>
      <p:sp>
        <p:nvSpPr>
          <p:cNvPr id="26626" name="Sisu kohatäide 2"/>
          <p:cNvSpPr>
            <a:spLocks noGrp="1"/>
          </p:cNvSpPr>
          <p:nvPr>
            <p:ph idx="1"/>
          </p:nvPr>
        </p:nvSpPr>
        <p:spPr>
          <a:xfrm>
            <a:off x="428625" y="1714500"/>
            <a:ext cx="7772400" cy="4114800"/>
          </a:xfrm>
        </p:spPr>
        <p:txBody>
          <a:bodyPr/>
          <a:lstStyle/>
          <a:p>
            <a:r>
              <a:rPr lang="et-EE" sz="2000" smtClean="0"/>
              <a:t>Aastal 2009 moodustas kütmisel kasutatav taastuvenergia (vahetult kodumajapidamistes, tööstustes jne kasutatav puitkütus + katlamajades ja koostootmisjaamades soojuse tootmiseks kasutatav puitkütus) ligi 6,7 TWh</a:t>
            </a:r>
          </a:p>
          <a:p>
            <a:r>
              <a:rPr lang="et-EE" sz="2000" smtClean="0"/>
              <a:t>Aastaks 2011 on tulenevalt uute biomassil töötavate katlamajade ja koostootmisjaamade toodangu kasvust prognoositud selle koguse kasvu 7,3 TWh-ni</a:t>
            </a:r>
          </a:p>
          <a:p>
            <a:r>
              <a:rPr lang="et-EE" sz="2000" smtClean="0"/>
              <a:t>Elektrienergia tootmisel oli taastuvenergia toodang 2010 aastal 0,86 TWh, 2011 aastal prognoositakse kasvu 0,97 TWh-le</a:t>
            </a:r>
          </a:p>
          <a:p>
            <a:endParaRPr lang="et-EE" sz="2000" b="1" smtClean="0"/>
          </a:p>
          <a:p>
            <a:r>
              <a:rPr lang="et-EE" sz="2000" b="1" smtClean="0"/>
              <a:t>Sellest tulenevalt tuleks aastaks 2020 täiendavalt toota taastuvatest energiaallikatest soojuse ja elektri sektoris 0-2 TWh</a:t>
            </a:r>
            <a:r>
              <a:rPr lang="et-EE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742</Words>
  <Application>Microsoft Office PowerPoint</Application>
  <PresentationFormat>Ekraaniseanss (4:3)</PresentationFormat>
  <Paragraphs>86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ＭＳ Ｐゴシック</vt:lpstr>
      <vt:lpstr>Calibri</vt:lpstr>
      <vt:lpstr>Blank Presentation</vt:lpstr>
      <vt:lpstr>Blank Presentation</vt:lpstr>
      <vt:lpstr>Blank Presentation</vt:lpstr>
      <vt:lpstr>Chart</vt:lpstr>
      <vt:lpstr>Taastuvenergia arengud Eestis</vt:lpstr>
      <vt:lpstr>Slide 2</vt:lpstr>
      <vt:lpstr>Elektrimajanduse arengukava Eesti elektritootmise netovõimsuste areng 2010-2025</vt:lpstr>
      <vt:lpstr>Taastuvenergia ja koostootmise tasu elektrihinnas senti/kWh</vt:lpstr>
      <vt:lpstr>Eesti eesmärgid taastuvenergia sektoris</vt:lpstr>
      <vt:lpstr>Taastuvenergia tegevuskava Taastuvenergia osakaal kogutarbimises</vt:lpstr>
      <vt:lpstr>Slide 7</vt:lpstr>
      <vt:lpstr>Kuidas saavutada eesmärgid?</vt:lpstr>
      <vt:lpstr>Eesmärkide täitmine läheb jõudsalt</vt:lpstr>
      <vt:lpstr>Soojussektori osa taastuvenergias</vt:lpstr>
      <vt:lpstr>Elektrisektori osa taastuvenergias</vt:lpstr>
      <vt:lpstr>Slide 12</vt:lpstr>
      <vt:lpstr>VAHEJÄRELDUSED</vt:lpstr>
      <vt:lpstr>Taastuvelektri toetusskeemi alused ja kontseptsioon</vt:lpstr>
      <vt:lpstr>MKM ettepanek taastuvelektri toetuste muutmiseks (1)</vt:lpstr>
      <vt:lpstr>MKM ettepanek taastuvelektri toetuste muutmiseks (2)</vt:lpstr>
      <vt:lpstr>MKM ettepanek taastuvelektri toetuste muutmiseks (3)</vt:lpstr>
      <vt:lpstr>Slide 18</vt:lpstr>
      <vt:lpstr>Slide 19</vt:lpstr>
      <vt:lpstr>Slide 20</vt:lpstr>
      <vt:lpstr>Tänan!</vt:lpstr>
    </vt:vector>
  </TitlesOfParts>
  <Company>Eiko Ojala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ja Euroopa Liidu plaanid hoonete energiatõhususe saavutamiseks</dc:title>
  <dc:creator>Einari Kisel</dc:creator>
  <cp:lastModifiedBy>Siiri</cp:lastModifiedBy>
  <cp:revision>452</cp:revision>
  <dcterms:created xsi:type="dcterms:W3CDTF">2009-02-02T14:31:08Z</dcterms:created>
  <dcterms:modified xsi:type="dcterms:W3CDTF">2011-11-16T10:30:08Z</dcterms:modified>
</cp:coreProperties>
</file>